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</p:sldMasterIdLst>
  <p:notesMasterIdLst>
    <p:notesMasterId r:id="rId10"/>
  </p:notesMasterIdLst>
  <p:sldIdLst>
    <p:sldId id="266" r:id="rId2"/>
    <p:sldId id="257" r:id="rId3"/>
    <p:sldId id="267" r:id="rId4"/>
    <p:sldId id="259" r:id="rId5"/>
    <p:sldId id="268" r:id="rId6"/>
    <p:sldId id="269" r:id="rId7"/>
    <p:sldId id="261" r:id="rId8"/>
    <p:sldId id="270" r:id="rId9"/>
  </p:sldIdLst>
  <p:sldSz cx="12192000" cy="6858000"/>
  <p:notesSz cx="6799263" cy="99298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iter" panose="02000503030000020004" pitchFamily="2" charset="0"/>
      <p:regular r:id="rId17"/>
    </p:embeddedFont>
    <p:embeddedFont>
      <p:font typeface="Quattrocento Sans" panose="020B0502050000020003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font" Target="fonts/font8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font" Target="fonts/font7.fntdata" /><Relationship Id="rId2" Type="http://schemas.openxmlformats.org/officeDocument/2006/relationships/slide" Target="slides/slide1.xml" /><Relationship Id="rId16" Type="http://schemas.openxmlformats.org/officeDocument/2006/relationships/font" Target="fonts/font6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font" Target="fonts/font5.fntdata" /><Relationship Id="rId23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19" Type="http://schemas.openxmlformats.org/officeDocument/2006/relationships/font" Target="fonts/font9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3170913900134E-2"/>
          <c:y val="0.2182476659913532"/>
          <c:w val="0.85588044884747105"/>
          <c:h val="0.75855238095238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37-43B1-A2DE-C08F7363025D}"/>
              </c:ext>
            </c:extLst>
          </c:dPt>
          <c:dLbls>
            <c:dLbl>
              <c:idx val="0"/>
              <c:layout>
                <c:manualLayout>
                  <c:x val="-1.4394468187588906E-3"/>
                  <c:y val="5.5228109748880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37-43B1-A2DE-C08F73630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>
                    <a:shade val="53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7-43B1-A2DE-C08F7363025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657376226105484E-3"/>
                  <c:y val="9.8219818013464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7-43B1-A2DE-C08F73630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37-43B1-A2DE-C08F7363025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73613271125011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37-43B1-A2DE-C08F73630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37-43B1-A2DE-C08F7363025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837-43B1-A2DE-C08F7363025D}"/>
              </c:ext>
            </c:extLst>
          </c:dPt>
          <c:dLbls>
            <c:dLbl>
              <c:idx val="0"/>
              <c:layout>
                <c:manualLayout>
                  <c:x val="-2.0736132711249352E-3"/>
                  <c:y val="3.241931308143021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37-43B1-A2DE-C08F73630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37-43B1-A2DE-C08F7363025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837-43B1-A2DE-C08F7363025D}"/>
              </c:ext>
            </c:extLst>
          </c:dPt>
          <c:dLbls>
            <c:dLbl>
              <c:idx val="0"/>
              <c:layout>
                <c:manualLayout>
                  <c:x val="-2.073613271124935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37-43B1-A2DE-C08F73630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37-43B1-A2DE-C08F73630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442240"/>
        <c:axId val="480443776"/>
      </c:barChart>
      <c:catAx>
        <c:axId val="48044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443776"/>
        <c:crosses val="autoZero"/>
        <c:auto val="1"/>
        <c:lblAlgn val="ctr"/>
        <c:lblOffset val="100"/>
        <c:noMultiLvlLbl val="0"/>
      </c:catAx>
      <c:valAx>
        <c:axId val="48044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44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20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93" tIns="40147" rIns="80293" bIns="401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93" tIns="40147" rIns="80293" bIns="40147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972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369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21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950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170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360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55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13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831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933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.png" /><Relationship Id="rId4" Type="http://schemas.openxmlformats.org/officeDocument/2006/relationships/image" Target="../media/image4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.png" /><Relationship Id="rId4" Type="http://schemas.openxmlformats.org/officeDocument/2006/relationships/chart" Target="../charts/char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.png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.pn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0.JP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523FCE-7C1B-42C4-8E4D-9E43ADF4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" y="0"/>
            <a:ext cx="1218055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81000" y="190500"/>
            <a:ext cx="2971800" cy="419100"/>
          </a:xfrm>
          <a:custGeom>
            <a:avLst/>
            <a:gdLst/>
            <a:ahLst/>
            <a:cxnLst/>
            <a:rect l="l" t="t" r="r" b="b"/>
            <a:pathLst>
              <a:path w="2971800" h="419100">
                <a:moveTo>
                  <a:pt x="38100" y="0"/>
                </a:moveTo>
                <a:lnTo>
                  <a:pt x="2933700" y="0"/>
                </a:lnTo>
                <a:cubicBezTo>
                  <a:pt x="2954742" y="0"/>
                  <a:pt x="2971800" y="17058"/>
                  <a:pt x="2971800" y="38100"/>
                </a:cubicBezTo>
                <a:lnTo>
                  <a:pt x="2971800" y="381000"/>
                </a:lnTo>
                <a:cubicBezTo>
                  <a:pt x="2971800" y="402042"/>
                  <a:pt x="2954742" y="419100"/>
                  <a:pt x="2933700" y="419100"/>
                </a:cubicBezTo>
                <a:lnTo>
                  <a:pt x="38100" y="419100"/>
                </a:lnTo>
                <a:cubicBezTo>
                  <a:pt x="17058" y="419100"/>
                  <a:pt x="0" y="402042"/>
                  <a:pt x="0" y="381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DFDFD">
              <a:alpha val="14902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6" name="Text 3"/>
          <p:cNvSpPr/>
          <p:nvPr/>
        </p:nvSpPr>
        <p:spPr>
          <a:xfrm>
            <a:off x="455638" y="1766667"/>
            <a:ext cx="11280724" cy="2755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ea typeface="Liter" pitchFamily="34" charset="-122"/>
                <a:cs typeface="Liter" pitchFamily="34" charset="-120"/>
              </a:rPr>
              <a:t>О взаимодействии Уполномоченного </a:t>
            </a:r>
          </a:p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ea typeface="Liter" pitchFamily="34" charset="-122"/>
                <a:cs typeface="Liter" pitchFamily="34" charset="-120"/>
              </a:rPr>
              <a:t>по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ea typeface="Liter" pitchFamily="34" charset="-122"/>
                <a:cs typeface="Liter" pitchFamily="34" charset="-120"/>
              </a:rPr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ea typeface="Liter" pitchFamily="34" charset="-122"/>
                <a:cs typeface="Liter" pitchFamily="34" charset="-120"/>
              </a:rPr>
              <a:t>защите прав предпринимателей </a:t>
            </a:r>
          </a:p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ea typeface="Liter" pitchFamily="34" charset="-122"/>
                <a:cs typeface="Liter" pitchFamily="34" charset="-120"/>
              </a:rPr>
              <a:t>в Пензенской области </a:t>
            </a:r>
          </a:p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ea typeface="Liter" pitchFamily="34" charset="-122"/>
                <a:cs typeface="Liter" pitchFamily="34" charset="-120"/>
              </a:rPr>
              <a:t>с бизнес-сообществом региона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Liter" panose="020B060402020202020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875531" y="5905500"/>
            <a:ext cx="1144506" cy="762000"/>
          </a:xfrm>
          <a:custGeom>
            <a:avLst/>
            <a:gdLst/>
            <a:ahLst/>
            <a:cxnLst/>
            <a:rect l="l" t="t" r="r" b="b"/>
            <a:pathLst>
              <a:path w="800100" h="762000">
                <a:moveTo>
                  <a:pt x="38100" y="0"/>
                </a:moveTo>
                <a:lnTo>
                  <a:pt x="762000" y="0"/>
                </a:lnTo>
                <a:cubicBezTo>
                  <a:pt x="783028" y="0"/>
                  <a:pt x="800100" y="17072"/>
                  <a:pt x="800100" y="38100"/>
                </a:cubicBezTo>
                <a:lnTo>
                  <a:pt x="800100" y="723900"/>
                </a:lnTo>
                <a:cubicBezTo>
                  <a:pt x="800100" y="744928"/>
                  <a:pt x="783028" y="762000"/>
                  <a:pt x="762000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DFDFD">
              <a:alpha val="10196"/>
            </a:srgbClr>
          </a:solidFill>
          <a:ln/>
        </p:spPr>
      </p:sp>
      <p:pic>
        <p:nvPicPr>
          <p:cNvPr id="19" name="Picture 4" descr="Флаг, герб, гимн Пензенской области слушать">
            <a:extLst>
              <a:ext uri="{FF2B5EF4-FFF2-40B4-BE49-F238E27FC236}">
                <a16:creationId xmlns:a16="http://schemas.microsoft.com/office/drawing/2014/main" id="{EE65437D-349B-4CAD-8EF0-5138F1E5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9500" l="4636" r="96026">
                        <a14:foregroundMark x1="20930" y1="48072" x2="49630" y2="80853"/>
                        <a14:foregroundMark x1="8609" y1="34000" x2="15639" y2="42029"/>
                        <a14:foregroundMark x1="53635" y1="78419" x2="29801" y2="26000"/>
                        <a14:foregroundMark x1="56627" y1="85000" x2="55247" y2="81964"/>
                        <a14:foregroundMark x1="29801" y1="26000" x2="53642" y2="78000"/>
                        <a14:foregroundMark x1="9272" y1="37500" x2="9272" y2="42763"/>
                        <a14:foregroundMark x1="5960" y1="49500" x2="8609" y2="68500"/>
                        <a14:foregroundMark x1="11258" y1="69500" x2="12583" y2="85500"/>
                        <a14:foregroundMark x1="12583" y1="89500" x2="32450" y2="95500"/>
                        <a14:foregroundMark x1="54004" y1="92303" x2="58826" y2="92833"/>
                        <a14:foregroundMark x1="28477" y1="89500" x2="53686" y2="92268"/>
                        <a14:foregroundMark x1="66225" y1="91500" x2="73510" y2="92500"/>
                        <a14:foregroundMark x1="27815" y1="96000" x2="30464" y2="99500"/>
                        <a14:foregroundMark x1="21192" y1="51500" x2="20530" y2="43500"/>
                        <a14:foregroundMark x1="51656" y1="13000" x2="49007" y2="3000"/>
                        <a14:foregroundMark x1="84386" y1="30226" x2="90728" y2="30500"/>
                        <a14:foregroundMark x1="79145" y1="30000" x2="81580" y2="30105"/>
                        <a14:foregroundMark x1="67550" y1="29500" x2="79145" y2="30000"/>
                        <a14:foregroundMark x1="96026" y1="47500" x2="94040" y2="49000"/>
                        <a14:backgroundMark x1="57616" y1="87000" x2="53642" y2="88500"/>
                        <a14:backgroundMark x1="56291" y1="87000" x2="57616" y2="85000"/>
                        <a14:backgroundMark x1="57616" y1="85500" x2="56954" y2="85000"/>
                        <a14:backgroundMark x1="56291" y1="85000" x2="56291" y2="87500"/>
                        <a14:backgroundMark x1="15894" y1="48500" x2="16556" y2="42500"/>
                        <a14:backgroundMark x1="15894" y1="43000" x2="17881" y2="44500"/>
                        <a14:backgroundMark x1="15894" y1="42000" x2="17219" y2="48500"/>
                        <a14:backgroundMark x1="84106" y1="30500" x2="84106" y2="30500"/>
                        <a14:backgroundMark x1="83444" y1="29000" x2="84768" y2="30000"/>
                        <a14:backgroundMark x1="86093" y1="29500" x2="86093" y2="29500"/>
                        <a14:backgroundMark x1="84106" y1="29500" x2="84106" y2="29500"/>
                        <a14:backgroundMark x1="84768" y1="30000" x2="84768" y2="30000"/>
                        <a14:backgroundMark x1="86093" y1="30500" x2="86093" y2="30500"/>
                        <a14:backgroundMark x1="80795" y1="30000" x2="80795" y2="30000"/>
                        <a14:backgroundMark x1="82119" y1="30000" x2="82119" y2="30000"/>
                        <a14:backgroundMark x1="83444" y1="30500" x2="83444" y2="3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5" y="233816"/>
            <a:ext cx="786088" cy="10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6357FF-BD78-435C-A2CC-1F2DEF0D4CA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009" y="364674"/>
            <a:ext cx="785446" cy="701809"/>
          </a:xfrm>
          <a:prstGeom prst="rect">
            <a:avLst/>
          </a:prstGeom>
        </p:spPr>
      </p:pic>
      <p:sp>
        <p:nvSpPr>
          <p:cNvPr id="10" name="Text 11">
            <a:extLst>
              <a:ext uri="{FF2B5EF4-FFF2-40B4-BE49-F238E27FC236}">
                <a16:creationId xmlns:a16="http://schemas.microsoft.com/office/drawing/2014/main" id="{0FB7930B-E643-4BF7-AB5C-AF35182428D1}"/>
              </a:ext>
            </a:extLst>
          </p:cNvPr>
          <p:cNvSpPr/>
          <p:nvPr/>
        </p:nvSpPr>
        <p:spPr>
          <a:xfrm>
            <a:off x="1638996" y="492243"/>
            <a:ext cx="4156498" cy="7821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cs typeface="Arial" panose="020B0604020202020204" pitchFamily="34" charset="0"/>
              </a:rPr>
              <a:t>ПЕНЗЕНСКАЯ </a:t>
            </a: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cs typeface="Arial" panose="020B0604020202020204" pitchFamily="34" charset="0"/>
              </a:rPr>
              <a:t>ОБЛАСТЬ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Liter" panose="020B0604020202020204" charset="0"/>
              <a:cs typeface="Arial" panose="020B0604020202020204" pitchFamily="34" charset="0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9F9B1AB0-D250-4062-9DF1-8EB991A7C4B7}"/>
              </a:ext>
            </a:extLst>
          </p:cNvPr>
          <p:cNvSpPr/>
          <p:nvPr/>
        </p:nvSpPr>
        <p:spPr>
          <a:xfrm>
            <a:off x="2925737" y="4942949"/>
            <a:ext cx="6191250" cy="1157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cs typeface="Arial" panose="020B0604020202020204" pitchFamily="34" charset="0"/>
              </a:rPr>
              <a:t>Докладчик: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cs typeface="Arial" panose="020B0604020202020204" pitchFamily="34" charset="0"/>
              </a:rPr>
              <a:t>Лисин Михаил Николаевич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Liter" panose="020B0604020202020204" charset="0"/>
                <a:cs typeface="Arial" panose="020B0604020202020204" pitchFamily="34" charset="0"/>
              </a:rPr>
              <a:t>Уполномоченный по защите прав предпринимателей в Пензенской области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4AF3DE7-86C8-4B44-A2EE-7876CE910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72"/>
            <a:ext cx="12192000" cy="691080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81000" y="300197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Институциональная структура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Институт</a:t>
            </a: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Уполномоченного по защите прав </a:t>
            </a:r>
          </a:p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предпринимателей</a:t>
            </a: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:</a:t>
            </a: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3000" b="1" dirty="0" err="1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правовые</a:t>
            </a: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основы и структура</a:t>
            </a:r>
            <a:endParaRPr lang="en-US" sz="3000" b="1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23495B-A9AE-4712-A8D4-D078E737B298}"/>
              </a:ext>
            </a:extLst>
          </p:cNvPr>
          <p:cNvGrpSpPr/>
          <p:nvPr/>
        </p:nvGrpSpPr>
        <p:grpSpPr>
          <a:xfrm>
            <a:off x="411140" y="3421829"/>
            <a:ext cx="6600825" cy="2171700"/>
            <a:chOff x="411140" y="1821629"/>
            <a:chExt cx="6600825" cy="2171700"/>
          </a:xfrm>
        </p:grpSpPr>
        <p:sp>
          <p:nvSpPr>
            <p:cNvPr id="4" name="Shape 2"/>
            <p:cNvSpPr/>
            <p:nvPr/>
          </p:nvSpPr>
          <p:spPr>
            <a:xfrm>
              <a:off x="411140" y="1821629"/>
              <a:ext cx="6600825" cy="2171700"/>
            </a:xfrm>
            <a:custGeom>
              <a:avLst/>
              <a:gdLst/>
              <a:ahLst/>
              <a:cxnLst/>
              <a:rect l="l" t="t" r="r" b="b"/>
              <a:pathLst>
                <a:path w="6600825" h="2171700">
                  <a:moveTo>
                    <a:pt x="38092" y="0"/>
                  </a:moveTo>
                  <a:lnTo>
                    <a:pt x="6562733" y="0"/>
                  </a:lnTo>
                  <a:cubicBezTo>
                    <a:pt x="6583771" y="0"/>
                    <a:pt x="6600825" y="17054"/>
                    <a:pt x="6600825" y="38092"/>
                  </a:cubicBezTo>
                  <a:lnTo>
                    <a:pt x="6600825" y="2133608"/>
                  </a:lnTo>
                  <a:cubicBezTo>
                    <a:pt x="6600825" y="2154646"/>
                    <a:pt x="6583771" y="2171700"/>
                    <a:pt x="6562733" y="2171700"/>
                  </a:cubicBezTo>
                  <a:lnTo>
                    <a:pt x="38092" y="2171700"/>
                  </a:lnTo>
                  <a:cubicBezTo>
                    <a:pt x="17054" y="2171700"/>
                    <a:pt x="0" y="2154646"/>
                    <a:pt x="0" y="2133608"/>
                  </a:cubicBezTo>
                  <a:lnTo>
                    <a:pt x="0" y="38092"/>
                  </a:lnTo>
                  <a:cubicBezTo>
                    <a:pt x="0" y="17068"/>
                    <a:pt x="17068" y="0"/>
                    <a:pt x="38092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5" name="Text 3"/>
            <p:cNvSpPr/>
            <p:nvPr/>
          </p:nvSpPr>
          <p:spPr>
            <a:xfrm>
              <a:off x="571501" y="1924050"/>
              <a:ext cx="6315075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b="1" dirty="0">
                  <a:solidFill>
                    <a:srgbClr val="FDFDFD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Правовое положение</a:t>
              </a:r>
              <a:endParaRPr lang="en-US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571501" y="2305050"/>
              <a:ext cx="6296025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Федеральный уровень</a:t>
              </a:r>
              <a:endParaRPr lang="en-US" sz="16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571500" y="2571750"/>
              <a:ext cx="6286500" cy="381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Федеральный закон № 78-ФЗ от 07.05.2013 «Об уполномоченных по защите прав предпринимателей»</a:t>
              </a:r>
              <a:endParaRPr lang="en-US" sz="12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571501" y="3067050"/>
              <a:ext cx="6296025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Региональный уровень</a:t>
              </a:r>
              <a:endParaRPr lang="en-US" sz="16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571500" y="3333750"/>
              <a:ext cx="6286500" cy="381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Закон Пензенской области № </a:t>
              </a:r>
              <a:r>
                <a:rPr lang="ru-RU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4183</a:t>
              </a: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-ЗПО </a:t>
              </a:r>
              <a:r>
                <a:rPr lang="en-US" sz="1200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от</a:t>
              </a: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29.0</a:t>
              </a:r>
              <a:r>
                <a:rPr lang="ru-RU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3</a:t>
              </a: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.20</a:t>
              </a:r>
              <a:r>
                <a:rPr lang="ru-RU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24</a:t>
              </a: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«Об Уполномоченном по защите </a:t>
              </a:r>
              <a:r>
                <a:rPr lang="en-US" sz="1200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прав</a:t>
              </a: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200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предпринимателей</a:t>
              </a:r>
              <a:r>
                <a:rPr lang="ru-RU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в Пензенской области</a:t>
              </a:r>
              <a:r>
                <a:rPr lang="en-US" sz="1200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»</a:t>
              </a:r>
              <a:endParaRPr lang="en-US" sz="1200" dirty="0"/>
            </a:p>
          </p:txBody>
        </p:sp>
      </p:grpSp>
      <p:sp>
        <p:nvSpPr>
          <p:cNvPr id="17" name="Text 15"/>
          <p:cNvSpPr/>
          <p:nvPr/>
        </p:nvSpPr>
        <p:spPr>
          <a:xfrm>
            <a:off x="571500" y="5162550"/>
            <a:ext cx="6324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03179" y="5715000"/>
            <a:ext cx="6581775" cy="1066800"/>
          </a:xfrm>
          <a:custGeom>
            <a:avLst/>
            <a:gdLst/>
            <a:ahLst/>
            <a:cxnLst/>
            <a:rect l="l" t="t" r="r" b="b"/>
            <a:pathLst>
              <a:path w="6581775" h="1066800">
                <a:moveTo>
                  <a:pt x="38095" y="0"/>
                </a:moveTo>
                <a:lnTo>
                  <a:pt x="6543680" y="0"/>
                </a:lnTo>
                <a:cubicBezTo>
                  <a:pt x="6564705" y="0"/>
                  <a:pt x="6581775" y="17070"/>
                  <a:pt x="6581775" y="38095"/>
                </a:cubicBezTo>
                <a:lnTo>
                  <a:pt x="6581775" y="1028705"/>
                </a:lnTo>
                <a:cubicBezTo>
                  <a:pt x="6581775" y="1049730"/>
                  <a:pt x="6564705" y="1066800"/>
                  <a:pt x="6543680" y="1066800"/>
                </a:cubicBezTo>
                <a:lnTo>
                  <a:pt x="38095" y="1066800"/>
                </a:lnTo>
                <a:cubicBezTo>
                  <a:pt x="17070" y="1066800"/>
                  <a:pt x="0" y="1049730"/>
                  <a:pt x="0" y="1028705"/>
                </a:cubicBezTo>
                <a:lnTo>
                  <a:pt x="0" y="38095"/>
                </a:lnTo>
                <a:cubicBezTo>
                  <a:pt x="0" y="17070"/>
                  <a:pt x="17070" y="0"/>
                  <a:pt x="38095" y="0"/>
                </a:cubicBezTo>
                <a:close/>
              </a:path>
            </a:pathLst>
          </a:custGeom>
          <a:solidFill>
            <a:srgbClr val="FDFDFD"/>
          </a:solidFill>
          <a:ln/>
        </p:spPr>
      </p:sp>
      <p:sp>
        <p:nvSpPr>
          <p:cNvPr id="20" name="Text 18"/>
          <p:cNvSpPr/>
          <p:nvPr/>
        </p:nvSpPr>
        <p:spPr>
          <a:xfrm>
            <a:off x="571501" y="5810250"/>
            <a:ext cx="6334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Основные задачи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90575" y="6115050"/>
            <a:ext cx="282877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Защита прав и законных интересов</a:t>
            </a:r>
            <a:endParaRPr lang="en-US" sz="1400" b="1" dirty="0"/>
          </a:p>
        </p:txBody>
      </p:sp>
      <p:sp>
        <p:nvSpPr>
          <p:cNvPr id="24" name="Text 22"/>
          <p:cNvSpPr/>
          <p:nvPr/>
        </p:nvSpPr>
        <p:spPr>
          <a:xfrm>
            <a:off x="4148060" y="6078230"/>
            <a:ext cx="30227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Правовое просвещение</a:t>
            </a:r>
            <a:endParaRPr lang="en-US" sz="1400" b="1" dirty="0"/>
          </a:p>
        </p:txBody>
      </p:sp>
      <p:sp>
        <p:nvSpPr>
          <p:cNvPr id="26" name="Text 24"/>
          <p:cNvSpPr/>
          <p:nvPr/>
        </p:nvSpPr>
        <p:spPr>
          <a:xfrm>
            <a:off x="790574" y="6409592"/>
            <a:ext cx="3062201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Совершенствование законодательства  </a:t>
            </a:r>
            <a:endParaRPr lang="en-US" sz="1400" b="1" dirty="0"/>
          </a:p>
        </p:txBody>
      </p:sp>
      <p:sp>
        <p:nvSpPr>
          <p:cNvPr id="28" name="Text 26"/>
          <p:cNvSpPr/>
          <p:nvPr/>
        </p:nvSpPr>
        <p:spPr>
          <a:xfrm>
            <a:off x="4148060" y="6381750"/>
            <a:ext cx="301460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4A4A4A"/>
                </a:solidFill>
              </a:rPr>
              <a:t>Улучшение делового климата региона</a:t>
            </a:r>
            <a:endParaRPr lang="en-US" sz="1400" b="1" dirty="0"/>
          </a:p>
        </p:txBody>
      </p:sp>
      <p:sp>
        <p:nvSpPr>
          <p:cNvPr id="29" name="Shape 27"/>
          <p:cNvSpPr/>
          <p:nvPr/>
        </p:nvSpPr>
        <p:spPr>
          <a:xfrm>
            <a:off x="7137354" y="1733550"/>
            <a:ext cx="4676775" cy="5048250"/>
          </a:xfrm>
          <a:custGeom>
            <a:avLst/>
            <a:gdLst/>
            <a:ahLst/>
            <a:cxnLst/>
            <a:rect l="l" t="t" r="r" b="b"/>
            <a:pathLst>
              <a:path w="4676775" h="5048250">
                <a:moveTo>
                  <a:pt x="38116" y="0"/>
                </a:moveTo>
                <a:lnTo>
                  <a:pt x="4638659" y="0"/>
                </a:lnTo>
                <a:cubicBezTo>
                  <a:pt x="4659710" y="0"/>
                  <a:pt x="4676775" y="17065"/>
                  <a:pt x="4676775" y="38116"/>
                </a:cubicBezTo>
                <a:lnTo>
                  <a:pt x="4676775" y="5010134"/>
                </a:lnTo>
                <a:cubicBezTo>
                  <a:pt x="4676775" y="5031185"/>
                  <a:pt x="4659710" y="5048250"/>
                  <a:pt x="4638659" y="5048250"/>
                </a:cubicBezTo>
                <a:lnTo>
                  <a:pt x="38116" y="5048250"/>
                </a:lnTo>
                <a:cubicBezTo>
                  <a:pt x="17065" y="5048250"/>
                  <a:pt x="0" y="5031185"/>
                  <a:pt x="0" y="5010134"/>
                </a:cubicBezTo>
                <a:lnTo>
                  <a:pt x="0" y="38116"/>
                </a:lnTo>
                <a:cubicBezTo>
                  <a:pt x="0" y="17079"/>
                  <a:pt x="17079" y="0"/>
                  <a:pt x="38116" y="0"/>
                </a:cubicBezTo>
                <a:close/>
              </a:path>
            </a:pathLst>
          </a:custGeom>
          <a:solidFill>
            <a:srgbClr val="FDFDFD"/>
          </a:solidFill>
          <a:ln/>
        </p:spPr>
      </p:sp>
      <p:sp>
        <p:nvSpPr>
          <p:cNvPr id="30" name="Shape 28"/>
          <p:cNvSpPr/>
          <p:nvPr/>
        </p:nvSpPr>
        <p:spPr>
          <a:xfrm>
            <a:off x="7289754" y="2238375"/>
            <a:ext cx="4371975" cy="19050"/>
          </a:xfrm>
          <a:custGeom>
            <a:avLst/>
            <a:gdLst/>
            <a:ahLst/>
            <a:cxnLst/>
            <a:rect l="l" t="t" r="r" b="b"/>
            <a:pathLst>
              <a:path w="4371975" h="19050">
                <a:moveTo>
                  <a:pt x="0" y="0"/>
                </a:moveTo>
                <a:lnTo>
                  <a:pt x="4371975" y="0"/>
                </a:lnTo>
                <a:lnTo>
                  <a:pt x="4371975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31" name="Text 29"/>
          <p:cNvSpPr/>
          <p:nvPr/>
        </p:nvSpPr>
        <p:spPr>
          <a:xfrm>
            <a:off x="7289750" y="1885950"/>
            <a:ext cx="4457700" cy="342900"/>
          </a:xfrm>
          <a:prstGeom prst="rect">
            <a:avLst/>
          </a:prstGeom>
          <a:noFill/>
          <a:ln/>
        </p:spPr>
        <p:txBody>
          <a:bodyPr wrap="square" lIns="0" tIns="0" rIns="0" bIns="7620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Структура института</a:t>
            </a:r>
            <a:endParaRPr lang="en-US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89AF9BD-BF67-4997-9F81-7978D4D93CB1}"/>
              </a:ext>
            </a:extLst>
          </p:cNvPr>
          <p:cNvGrpSpPr/>
          <p:nvPr/>
        </p:nvGrpSpPr>
        <p:grpSpPr>
          <a:xfrm>
            <a:off x="7298143" y="2371725"/>
            <a:ext cx="4371975" cy="762000"/>
            <a:chOff x="7289754" y="2362200"/>
            <a:chExt cx="4371975" cy="762000"/>
          </a:xfrm>
        </p:grpSpPr>
        <p:sp>
          <p:nvSpPr>
            <p:cNvPr id="32" name="Shape 30"/>
            <p:cNvSpPr/>
            <p:nvPr/>
          </p:nvSpPr>
          <p:spPr>
            <a:xfrm>
              <a:off x="7289754" y="2362200"/>
              <a:ext cx="4371975" cy="762000"/>
            </a:xfrm>
            <a:custGeom>
              <a:avLst/>
              <a:gdLst/>
              <a:ahLst/>
              <a:cxnLst/>
              <a:rect l="l" t="t" r="r" b="b"/>
              <a:pathLst>
                <a:path w="4371975" h="762000">
                  <a:moveTo>
                    <a:pt x="38100" y="0"/>
                  </a:moveTo>
                  <a:lnTo>
                    <a:pt x="4333875" y="0"/>
                  </a:lnTo>
                  <a:cubicBezTo>
                    <a:pt x="4354903" y="0"/>
                    <a:pt x="4371975" y="17072"/>
                    <a:pt x="4371975" y="38100"/>
                  </a:cubicBezTo>
                  <a:lnTo>
                    <a:pt x="4371975" y="723900"/>
                  </a:lnTo>
                  <a:cubicBezTo>
                    <a:pt x="4371975" y="744928"/>
                    <a:pt x="4354903" y="762000"/>
                    <a:pt x="4333875" y="762000"/>
                  </a:cubicBezTo>
                  <a:lnTo>
                    <a:pt x="38100" y="762000"/>
                  </a:lnTo>
                  <a:cubicBezTo>
                    <a:pt x="17072" y="762000"/>
                    <a:pt x="0" y="744928"/>
                    <a:pt x="0" y="7239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solidFill>
              <a:srgbClr val="004A7C">
                <a:alpha val="5098"/>
              </a:srgbClr>
            </a:solidFill>
            <a:ln/>
          </p:spPr>
        </p:sp>
        <p:sp>
          <p:nvSpPr>
            <p:cNvPr id="33" name="Shape 31"/>
            <p:cNvSpPr/>
            <p:nvPr/>
          </p:nvSpPr>
          <p:spPr>
            <a:xfrm>
              <a:off x="7404050" y="24765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8100" y="0"/>
                  </a:moveTo>
                  <a:lnTo>
                    <a:pt x="266700" y="0"/>
                  </a:lnTo>
                  <a:cubicBezTo>
                    <a:pt x="287728" y="0"/>
                    <a:pt x="304800" y="17072"/>
                    <a:pt x="304800" y="38100"/>
                  </a:cubicBezTo>
                  <a:lnTo>
                    <a:pt x="304800" y="266700"/>
                  </a:lnTo>
                  <a:cubicBezTo>
                    <a:pt x="304800" y="287728"/>
                    <a:pt x="287728" y="304800"/>
                    <a:pt x="266700" y="304800"/>
                  </a:cubicBezTo>
                  <a:lnTo>
                    <a:pt x="38100" y="304800"/>
                  </a:lnTo>
                  <a:cubicBezTo>
                    <a:pt x="17072" y="304800"/>
                    <a:pt x="0" y="287728"/>
                    <a:pt x="0" y="2667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34" name="Text 32"/>
            <p:cNvSpPr/>
            <p:nvPr/>
          </p:nvSpPr>
          <p:spPr>
            <a:xfrm>
              <a:off x="7365950" y="2476500"/>
              <a:ext cx="381000" cy="304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200" b="1" dirty="0">
                  <a:solidFill>
                    <a:srgbClr val="FDFDFD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1</a:t>
              </a:r>
              <a:endParaRPr lang="en-US" sz="1600" dirty="0"/>
            </a:p>
          </p:txBody>
        </p:sp>
        <p:sp>
          <p:nvSpPr>
            <p:cNvPr id="35" name="Text 33"/>
            <p:cNvSpPr/>
            <p:nvPr/>
          </p:nvSpPr>
          <p:spPr>
            <a:xfrm>
              <a:off x="7785050" y="2471057"/>
              <a:ext cx="3583404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ru-RU" b="1" dirty="0">
                  <a:solidFill>
                    <a:srgbClr val="1E1E1E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Аппарат Уполномоченного</a:t>
              </a:r>
              <a:endParaRPr lang="en-US" dirty="0"/>
            </a:p>
          </p:txBody>
        </p:sp>
        <p:sp>
          <p:nvSpPr>
            <p:cNvPr id="36" name="Text 34"/>
            <p:cNvSpPr/>
            <p:nvPr/>
          </p:nvSpPr>
          <p:spPr>
            <a:xfrm>
              <a:off x="7395661" y="2770377"/>
              <a:ext cx="4210050" cy="190500"/>
            </a:xfrm>
            <a:prstGeom prst="rect">
              <a:avLst/>
            </a:prstGeom>
            <a:noFill/>
            <a:ln/>
          </p:spPr>
          <p:txBody>
            <a:bodyPr wrap="square" lIns="38100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Юридический отдел, аналитики, специалисты</a:t>
              </a:r>
              <a:endParaRPr lang="en-US" sz="1400" b="1" dirty="0"/>
            </a:p>
          </p:txBody>
        </p:sp>
      </p:grpSp>
      <p:sp>
        <p:nvSpPr>
          <p:cNvPr id="37" name="Shape 35"/>
          <p:cNvSpPr/>
          <p:nvPr/>
        </p:nvSpPr>
        <p:spPr>
          <a:xfrm>
            <a:off x="7289754" y="3238500"/>
            <a:ext cx="4371975" cy="762000"/>
          </a:xfrm>
          <a:custGeom>
            <a:avLst/>
            <a:gdLst/>
            <a:ahLst/>
            <a:cxnLst/>
            <a:rect l="l" t="t" r="r" b="b"/>
            <a:pathLst>
              <a:path w="4371975" h="762000">
                <a:moveTo>
                  <a:pt x="38100" y="0"/>
                </a:moveTo>
                <a:lnTo>
                  <a:pt x="4333875" y="0"/>
                </a:lnTo>
                <a:cubicBezTo>
                  <a:pt x="4354903" y="0"/>
                  <a:pt x="4371975" y="17072"/>
                  <a:pt x="4371975" y="38100"/>
                </a:cubicBezTo>
                <a:lnTo>
                  <a:pt x="4371975" y="723900"/>
                </a:lnTo>
                <a:cubicBezTo>
                  <a:pt x="4371975" y="744928"/>
                  <a:pt x="4354903" y="762000"/>
                  <a:pt x="43338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>
              <a:alpha val="5098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7404050" y="3352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39" name="Text 37"/>
          <p:cNvSpPr/>
          <p:nvPr/>
        </p:nvSpPr>
        <p:spPr>
          <a:xfrm>
            <a:off x="7365950" y="33528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785051" y="3356103"/>
            <a:ext cx="36713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Общественный совет</a:t>
            </a:r>
            <a:endParaRPr lang="en-US" dirty="0"/>
          </a:p>
        </p:txBody>
      </p:sp>
      <p:sp>
        <p:nvSpPr>
          <p:cNvPr id="41" name="Text 39"/>
          <p:cNvSpPr/>
          <p:nvPr/>
        </p:nvSpPr>
        <p:spPr>
          <a:xfrm>
            <a:off x="7404050" y="3662498"/>
            <a:ext cx="4210050" cy="190500"/>
          </a:xfrm>
          <a:prstGeom prst="rect">
            <a:avLst/>
          </a:prstGeom>
          <a:noFill/>
          <a:ln/>
        </p:spPr>
        <p:txBody>
          <a:bodyPr wrap="square" lIns="3810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Представители бизнес-сообщества</a:t>
            </a:r>
            <a:endParaRPr lang="en-US" sz="1400" b="1" dirty="0"/>
          </a:p>
        </p:txBody>
      </p:sp>
      <p:sp>
        <p:nvSpPr>
          <p:cNvPr id="42" name="Shape 40"/>
          <p:cNvSpPr/>
          <p:nvPr/>
        </p:nvSpPr>
        <p:spPr>
          <a:xfrm>
            <a:off x="7289754" y="4114800"/>
            <a:ext cx="4371975" cy="762000"/>
          </a:xfrm>
          <a:custGeom>
            <a:avLst/>
            <a:gdLst/>
            <a:ahLst/>
            <a:cxnLst/>
            <a:rect l="l" t="t" r="r" b="b"/>
            <a:pathLst>
              <a:path w="4371975" h="762000">
                <a:moveTo>
                  <a:pt x="38100" y="0"/>
                </a:moveTo>
                <a:lnTo>
                  <a:pt x="4333875" y="0"/>
                </a:lnTo>
                <a:cubicBezTo>
                  <a:pt x="4354903" y="0"/>
                  <a:pt x="4371975" y="17072"/>
                  <a:pt x="4371975" y="38100"/>
                </a:cubicBezTo>
                <a:lnTo>
                  <a:pt x="4371975" y="723900"/>
                </a:lnTo>
                <a:cubicBezTo>
                  <a:pt x="4371975" y="744928"/>
                  <a:pt x="4354903" y="762000"/>
                  <a:pt x="43338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>
              <a:alpha val="5098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7404050" y="4229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44" name="Text 42"/>
          <p:cNvSpPr/>
          <p:nvPr/>
        </p:nvSpPr>
        <p:spPr>
          <a:xfrm>
            <a:off x="7365950" y="42291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785052" y="4248150"/>
            <a:ext cx="35834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Экспертный совет</a:t>
            </a:r>
            <a:endParaRPr lang="en-US" dirty="0"/>
          </a:p>
        </p:txBody>
      </p:sp>
      <p:sp>
        <p:nvSpPr>
          <p:cNvPr id="46" name="Text 44"/>
          <p:cNvSpPr/>
          <p:nvPr/>
        </p:nvSpPr>
        <p:spPr>
          <a:xfrm>
            <a:off x="7404050" y="4572000"/>
            <a:ext cx="4210050" cy="190500"/>
          </a:xfrm>
          <a:prstGeom prst="rect">
            <a:avLst/>
          </a:prstGeom>
          <a:noFill/>
          <a:ln/>
        </p:spPr>
        <p:txBody>
          <a:bodyPr wrap="square" lIns="3810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Профессиональные эксперты в сфере права</a:t>
            </a:r>
            <a:endParaRPr lang="en-US" sz="1400" b="1" dirty="0"/>
          </a:p>
        </p:txBody>
      </p:sp>
      <p:sp>
        <p:nvSpPr>
          <p:cNvPr id="47" name="Shape 45"/>
          <p:cNvSpPr/>
          <p:nvPr/>
        </p:nvSpPr>
        <p:spPr>
          <a:xfrm>
            <a:off x="7289754" y="4991100"/>
            <a:ext cx="4371975" cy="800100"/>
          </a:xfrm>
          <a:custGeom>
            <a:avLst/>
            <a:gdLst/>
            <a:ahLst/>
            <a:cxnLst/>
            <a:rect l="l" t="t" r="r" b="b"/>
            <a:pathLst>
              <a:path w="4371975" h="762000">
                <a:moveTo>
                  <a:pt x="38100" y="0"/>
                </a:moveTo>
                <a:lnTo>
                  <a:pt x="4333875" y="0"/>
                </a:lnTo>
                <a:cubicBezTo>
                  <a:pt x="4354903" y="0"/>
                  <a:pt x="4371975" y="17072"/>
                  <a:pt x="4371975" y="38100"/>
                </a:cubicBezTo>
                <a:lnTo>
                  <a:pt x="4371975" y="723900"/>
                </a:lnTo>
                <a:cubicBezTo>
                  <a:pt x="4371975" y="744928"/>
                  <a:pt x="4354903" y="762000"/>
                  <a:pt x="43338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>
              <a:alpha val="5098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7404050" y="5105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49" name="Text 47"/>
          <p:cNvSpPr/>
          <p:nvPr/>
        </p:nvSpPr>
        <p:spPr>
          <a:xfrm>
            <a:off x="7365950" y="51054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793443" y="5099957"/>
            <a:ext cx="38766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b="1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Эксперты «</a:t>
            </a:r>
            <a:r>
              <a:rPr lang="en-US" b="1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 bono</a:t>
            </a:r>
            <a:r>
              <a:rPr lang="ru-RU" b="1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»</a:t>
            </a:r>
            <a:endParaRPr lang="en-US" dirty="0"/>
          </a:p>
        </p:txBody>
      </p:sp>
      <p:sp>
        <p:nvSpPr>
          <p:cNvPr id="51" name="Text 49"/>
          <p:cNvSpPr/>
          <p:nvPr/>
        </p:nvSpPr>
        <p:spPr>
          <a:xfrm>
            <a:off x="7404050" y="5448300"/>
            <a:ext cx="4210050" cy="190500"/>
          </a:xfrm>
          <a:prstGeom prst="rect">
            <a:avLst/>
          </a:prstGeom>
          <a:noFill/>
          <a:ln/>
        </p:spPr>
        <p:txBody>
          <a:bodyPr wrap="square" lIns="38100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289754" y="5867400"/>
            <a:ext cx="4371975" cy="762000"/>
          </a:xfrm>
          <a:custGeom>
            <a:avLst/>
            <a:gdLst/>
            <a:ahLst/>
            <a:cxnLst/>
            <a:rect l="l" t="t" r="r" b="b"/>
            <a:pathLst>
              <a:path w="4371975" h="762000">
                <a:moveTo>
                  <a:pt x="38100" y="0"/>
                </a:moveTo>
                <a:lnTo>
                  <a:pt x="4333875" y="0"/>
                </a:lnTo>
                <a:cubicBezTo>
                  <a:pt x="4354903" y="0"/>
                  <a:pt x="4371975" y="17072"/>
                  <a:pt x="4371975" y="38100"/>
                </a:cubicBezTo>
                <a:lnTo>
                  <a:pt x="4371975" y="723900"/>
                </a:lnTo>
                <a:cubicBezTo>
                  <a:pt x="4371975" y="744928"/>
                  <a:pt x="4354903" y="762000"/>
                  <a:pt x="4333875" y="762000"/>
                </a:cubicBezTo>
                <a:lnTo>
                  <a:pt x="38100" y="762000"/>
                </a:lnTo>
                <a:cubicBezTo>
                  <a:pt x="17072" y="762000"/>
                  <a:pt x="0" y="744928"/>
                  <a:pt x="0" y="723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>
              <a:alpha val="5098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7404050" y="59817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54" name="Text 52"/>
          <p:cNvSpPr/>
          <p:nvPr/>
        </p:nvSpPr>
        <p:spPr>
          <a:xfrm>
            <a:off x="7365950" y="59817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785051" y="6019800"/>
            <a:ext cx="38528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E1E1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Общественные помощники</a:t>
            </a:r>
            <a:endParaRPr lang="en-US" dirty="0"/>
          </a:p>
        </p:txBody>
      </p:sp>
      <p:sp>
        <p:nvSpPr>
          <p:cNvPr id="56" name="Text 54"/>
          <p:cNvSpPr/>
          <p:nvPr/>
        </p:nvSpPr>
        <p:spPr>
          <a:xfrm>
            <a:off x="7404050" y="6324600"/>
            <a:ext cx="4210050" cy="190500"/>
          </a:xfrm>
          <a:prstGeom prst="rect">
            <a:avLst/>
          </a:prstGeom>
          <a:noFill/>
          <a:ln/>
        </p:spPr>
        <p:txBody>
          <a:bodyPr wrap="square" lIns="3810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 каждом районе области</a:t>
            </a:r>
            <a:endParaRPr lang="en-US" sz="14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88ADDD-5D0F-4551-9B1A-2DEBAB737E76}"/>
              </a:ext>
            </a:extLst>
          </p:cNvPr>
          <p:cNvGrpSpPr/>
          <p:nvPr/>
        </p:nvGrpSpPr>
        <p:grpSpPr>
          <a:xfrm>
            <a:off x="377871" y="1617969"/>
            <a:ext cx="6581775" cy="1743577"/>
            <a:chOff x="381001" y="3954765"/>
            <a:chExt cx="6581775" cy="1531635"/>
          </a:xfrm>
        </p:grpSpPr>
        <p:sp>
          <p:nvSpPr>
            <p:cNvPr id="10" name="Shape 8"/>
            <p:cNvSpPr/>
            <p:nvPr/>
          </p:nvSpPr>
          <p:spPr>
            <a:xfrm>
              <a:off x="381001" y="3954765"/>
              <a:ext cx="6581775" cy="1531635"/>
            </a:xfrm>
            <a:custGeom>
              <a:avLst/>
              <a:gdLst/>
              <a:ahLst/>
              <a:cxnLst/>
              <a:rect l="l" t="t" r="r" b="b"/>
              <a:pathLst>
                <a:path w="6581775" h="1447800">
                  <a:moveTo>
                    <a:pt x="0" y="0"/>
                  </a:moveTo>
                  <a:lnTo>
                    <a:pt x="6543669" y="0"/>
                  </a:lnTo>
                  <a:cubicBezTo>
                    <a:pt x="6564714" y="0"/>
                    <a:pt x="6581775" y="17061"/>
                    <a:pt x="6581775" y="38106"/>
                  </a:cubicBezTo>
                  <a:lnTo>
                    <a:pt x="6581775" y="1409694"/>
                  </a:lnTo>
                  <a:cubicBezTo>
                    <a:pt x="6581775" y="1430739"/>
                    <a:pt x="6564714" y="1447800"/>
                    <a:pt x="6543669" y="1447800"/>
                  </a:cubicBez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12" name="Text 10"/>
            <p:cNvSpPr/>
            <p:nvPr/>
          </p:nvSpPr>
          <p:spPr>
            <a:xfrm>
              <a:off x="574755" y="3958346"/>
              <a:ext cx="634365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Уполномоченный</a:t>
              </a:r>
              <a:endParaRPr lang="en-US" dirty="0"/>
            </a:p>
          </p:txBody>
        </p:sp>
        <p:sp>
          <p:nvSpPr>
            <p:cNvPr id="15" name="Text 13"/>
            <p:cNvSpPr/>
            <p:nvPr/>
          </p:nvSpPr>
          <p:spPr>
            <a:xfrm>
              <a:off x="2578205" y="4279524"/>
              <a:ext cx="4177890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2000" b="1" dirty="0" err="1">
                  <a:solidFill>
                    <a:srgbClr val="1E1E1E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Лисин</a:t>
              </a:r>
              <a:r>
                <a:rPr lang="en-US" sz="2000" b="1" dirty="0">
                  <a:solidFill>
                    <a:srgbClr val="1E1E1E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2000" b="1" dirty="0" err="1">
                  <a:solidFill>
                    <a:srgbClr val="1E1E1E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Михаил</a:t>
              </a:r>
              <a:r>
                <a:rPr lang="en-US" sz="2000" b="1" dirty="0">
                  <a:solidFill>
                    <a:srgbClr val="1E1E1E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2000" b="1" dirty="0" err="1">
                  <a:solidFill>
                    <a:srgbClr val="1E1E1E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Николаеви</a:t>
              </a:r>
              <a:r>
                <a:rPr lang="ru-RU" sz="2000" b="1" dirty="0">
                  <a:solidFill>
                    <a:srgbClr val="1E1E1E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ч</a:t>
              </a:r>
              <a:endParaRPr lang="en-US" sz="2000" dirty="0">
                <a:latin typeface="Liter" panose="020B0604020202020204" charset="0"/>
              </a:endParaRPr>
            </a:p>
          </p:txBody>
        </p:sp>
        <p:sp>
          <p:nvSpPr>
            <p:cNvPr id="16" name="Text 14"/>
            <p:cNvSpPr/>
            <p:nvPr/>
          </p:nvSpPr>
          <p:spPr>
            <a:xfrm>
              <a:off x="2590994" y="4604683"/>
              <a:ext cx="2105025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rgbClr val="A9A9A9"/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с 2021 года</a:t>
              </a:r>
              <a:endParaRPr lang="en-US" sz="1400" b="1" dirty="0">
                <a:latin typeface="Liter" panose="020B0604020202020204" charset="0"/>
              </a:endParaRP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9E6A3570-67CB-4F54-B7C6-B1CCB04B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98" y="4286383"/>
              <a:ext cx="1828999" cy="1092867"/>
            </a:xfrm>
            <a:prstGeom prst="rect">
              <a:avLst/>
            </a:prstGeom>
          </p:spPr>
        </p:pic>
      </p:grpSp>
      <p:sp>
        <p:nvSpPr>
          <p:cNvPr id="66" name="Text 54">
            <a:extLst>
              <a:ext uri="{FF2B5EF4-FFF2-40B4-BE49-F238E27FC236}">
                <a16:creationId xmlns:a16="http://schemas.microsoft.com/office/drawing/2014/main" id="{436D53B3-5717-4960-8F58-34F4D00E8E9E}"/>
              </a:ext>
            </a:extLst>
          </p:cNvPr>
          <p:cNvSpPr/>
          <p:nvPr/>
        </p:nvSpPr>
        <p:spPr>
          <a:xfrm>
            <a:off x="7413575" y="5404757"/>
            <a:ext cx="4210050" cy="190500"/>
          </a:xfrm>
          <a:prstGeom prst="rect">
            <a:avLst/>
          </a:prstGeom>
          <a:noFill/>
          <a:ln/>
        </p:spPr>
        <p:txBody>
          <a:bodyPr wrap="square" lIns="38100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Адвокаты, аудиторы, отраслевые консультанты</a:t>
            </a:r>
            <a:endParaRPr lang="en-US" sz="1400" b="1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11E5C9A-F07E-4052-B2DF-55B0E5B4AF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  <p:sp>
        <p:nvSpPr>
          <p:cNvPr id="62" name="Shape 21">
            <a:extLst>
              <a:ext uri="{FF2B5EF4-FFF2-40B4-BE49-F238E27FC236}">
                <a16:creationId xmlns:a16="http://schemas.microsoft.com/office/drawing/2014/main" id="{5EF2A71F-0C2F-451C-82BC-9F40E02CB535}"/>
              </a:ext>
            </a:extLst>
          </p:cNvPr>
          <p:cNvSpPr/>
          <p:nvPr/>
        </p:nvSpPr>
        <p:spPr>
          <a:xfrm>
            <a:off x="618232" y="613410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4" name="Shape 21">
            <a:extLst>
              <a:ext uri="{FF2B5EF4-FFF2-40B4-BE49-F238E27FC236}">
                <a16:creationId xmlns:a16="http://schemas.microsoft.com/office/drawing/2014/main" id="{B0A02A30-92F9-4545-BA20-CE88CAF4133E}"/>
              </a:ext>
            </a:extLst>
          </p:cNvPr>
          <p:cNvSpPr/>
          <p:nvPr/>
        </p:nvSpPr>
        <p:spPr>
          <a:xfrm>
            <a:off x="596344" y="641985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0" name="Shape 21">
            <a:extLst>
              <a:ext uri="{FF2B5EF4-FFF2-40B4-BE49-F238E27FC236}">
                <a16:creationId xmlns:a16="http://schemas.microsoft.com/office/drawing/2014/main" id="{CCA76E57-37AF-4D43-8066-ECF75B9DBCAF}"/>
              </a:ext>
            </a:extLst>
          </p:cNvPr>
          <p:cNvSpPr/>
          <p:nvPr/>
        </p:nvSpPr>
        <p:spPr>
          <a:xfrm>
            <a:off x="3943070" y="6126617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5" name="Shape 21">
            <a:extLst>
              <a:ext uri="{FF2B5EF4-FFF2-40B4-BE49-F238E27FC236}">
                <a16:creationId xmlns:a16="http://schemas.microsoft.com/office/drawing/2014/main" id="{686A1251-3C4B-48D8-926D-F1039A8AC099}"/>
              </a:ext>
            </a:extLst>
          </p:cNvPr>
          <p:cNvSpPr/>
          <p:nvPr/>
        </p:nvSpPr>
        <p:spPr>
          <a:xfrm>
            <a:off x="3950411" y="6419850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004A7C"/>
          </a:solidFill>
          <a:ln/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57260A4-C93D-4FC5-98BF-FA24228D6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-8390"/>
            <a:ext cx="12192000" cy="691080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09458" y="258563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Статистика </a:t>
            </a:r>
            <a:r>
              <a:rPr lang="en-US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обращений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Динамика</a:t>
            </a: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en-US" sz="3000" b="1" dirty="0" err="1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обращений</a:t>
            </a: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2021-2025</a:t>
            </a: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: рост доверия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381001" y="1219199"/>
            <a:ext cx="7553325" cy="5072544"/>
          </a:xfrm>
          <a:custGeom>
            <a:avLst/>
            <a:gdLst/>
            <a:ahLst/>
            <a:cxnLst/>
            <a:rect l="l" t="t" r="r" b="b"/>
            <a:pathLst>
              <a:path w="7553325" h="3162300">
                <a:moveTo>
                  <a:pt x="38106" y="0"/>
                </a:moveTo>
                <a:lnTo>
                  <a:pt x="7515219" y="0"/>
                </a:lnTo>
                <a:cubicBezTo>
                  <a:pt x="7536264" y="0"/>
                  <a:pt x="7553325" y="17061"/>
                  <a:pt x="7553325" y="38106"/>
                </a:cubicBezTo>
                <a:lnTo>
                  <a:pt x="7553325" y="3124194"/>
                </a:lnTo>
                <a:cubicBezTo>
                  <a:pt x="7553325" y="3145239"/>
                  <a:pt x="7536264" y="3162300"/>
                  <a:pt x="7515219" y="3162300"/>
                </a:cubicBezTo>
                <a:lnTo>
                  <a:pt x="38106" y="3162300"/>
                </a:lnTo>
                <a:cubicBezTo>
                  <a:pt x="17061" y="3162300"/>
                  <a:pt x="0" y="3145239"/>
                  <a:pt x="0" y="3124194"/>
                </a:cubicBezTo>
                <a:lnTo>
                  <a:pt x="0" y="38106"/>
                </a:lnTo>
                <a:cubicBezTo>
                  <a:pt x="0" y="17061"/>
                  <a:pt x="17061" y="0"/>
                  <a:pt x="38106" y="0"/>
                </a:cubicBezTo>
                <a:close/>
              </a:path>
            </a:pathLst>
          </a:custGeom>
          <a:solidFill>
            <a:srgbClr val="FDFDFD"/>
          </a:solidFill>
          <a:ln/>
        </p:spPr>
      </p:sp>
      <p:sp>
        <p:nvSpPr>
          <p:cNvPr id="5" name="Shape 3"/>
          <p:cNvSpPr/>
          <p:nvPr/>
        </p:nvSpPr>
        <p:spPr>
          <a:xfrm>
            <a:off x="533401" y="1724025"/>
            <a:ext cx="7248525" cy="19050"/>
          </a:xfrm>
          <a:custGeom>
            <a:avLst/>
            <a:gdLst/>
            <a:ahLst/>
            <a:cxnLst/>
            <a:rect l="l" t="t" r="r" b="b"/>
            <a:pathLst>
              <a:path w="7248525" h="19050">
                <a:moveTo>
                  <a:pt x="0" y="0"/>
                </a:moveTo>
                <a:lnTo>
                  <a:pt x="7248525" y="0"/>
                </a:lnTo>
                <a:lnTo>
                  <a:pt x="7248525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" name="Text 4"/>
          <p:cNvSpPr/>
          <p:nvPr/>
        </p:nvSpPr>
        <p:spPr>
          <a:xfrm>
            <a:off x="533400" y="1371600"/>
            <a:ext cx="7334250" cy="342900"/>
          </a:xfrm>
          <a:prstGeom prst="rect">
            <a:avLst/>
          </a:prstGeom>
          <a:noFill/>
          <a:ln/>
        </p:spPr>
        <p:txBody>
          <a:bodyPr wrap="square" lIns="0" tIns="0" rIns="0" bIns="7620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Количество обращений по годам</a:t>
            </a:r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29A5964-8F2E-41BB-B421-159EC603F781}"/>
              </a:ext>
            </a:extLst>
          </p:cNvPr>
          <p:cNvGrpSpPr/>
          <p:nvPr/>
        </p:nvGrpSpPr>
        <p:grpSpPr>
          <a:xfrm>
            <a:off x="8116494" y="3092461"/>
            <a:ext cx="3686175" cy="1257300"/>
            <a:chOff x="8040290" y="1892806"/>
            <a:chExt cx="3686175" cy="1257300"/>
          </a:xfrm>
        </p:grpSpPr>
        <p:sp>
          <p:nvSpPr>
            <p:cNvPr id="8" name="Shape 5"/>
            <p:cNvSpPr/>
            <p:nvPr/>
          </p:nvSpPr>
          <p:spPr>
            <a:xfrm>
              <a:off x="8040290" y="1892806"/>
              <a:ext cx="3686175" cy="1257300"/>
            </a:xfrm>
            <a:custGeom>
              <a:avLst/>
              <a:gdLst/>
              <a:ahLst/>
              <a:cxnLst/>
              <a:rect l="l" t="t" r="r" b="b"/>
              <a:pathLst>
                <a:path w="3686175" h="1257300">
                  <a:moveTo>
                    <a:pt x="38096" y="0"/>
                  </a:moveTo>
                  <a:lnTo>
                    <a:pt x="3648079" y="0"/>
                  </a:lnTo>
                  <a:cubicBezTo>
                    <a:pt x="3669119" y="0"/>
                    <a:pt x="3686175" y="17056"/>
                    <a:pt x="3686175" y="38096"/>
                  </a:cubicBezTo>
                  <a:lnTo>
                    <a:pt x="3686175" y="1219204"/>
                  </a:lnTo>
                  <a:cubicBezTo>
                    <a:pt x="3686175" y="1240244"/>
                    <a:pt x="3669119" y="1257300"/>
                    <a:pt x="3648079" y="1257300"/>
                  </a:cubicBezTo>
                  <a:lnTo>
                    <a:pt x="38096" y="1257300"/>
                  </a:lnTo>
                  <a:cubicBezTo>
                    <a:pt x="17056" y="1257300"/>
                    <a:pt x="0" y="1240244"/>
                    <a:pt x="0" y="1219204"/>
                  </a:cubicBezTo>
                  <a:lnTo>
                    <a:pt x="0" y="38096"/>
                  </a:lnTo>
                  <a:cubicBezTo>
                    <a:pt x="0" y="17070"/>
                    <a:pt x="17070" y="0"/>
                    <a:pt x="38096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9" name="Text 6"/>
            <p:cNvSpPr/>
            <p:nvPr/>
          </p:nvSpPr>
          <p:spPr>
            <a:xfrm>
              <a:off x="8204149" y="2070256"/>
              <a:ext cx="3457575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200" b="1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Рост</a:t>
              </a:r>
              <a:r>
                <a:rPr lang="en-US" sz="12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в 202</a:t>
              </a:r>
              <a:r>
                <a:rPr lang="ru-RU" sz="12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5</a:t>
              </a:r>
              <a:r>
                <a:rPr lang="en-US" sz="12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b="1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году</a:t>
              </a:r>
              <a:r>
                <a:rPr lang="en-US" sz="12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ru-RU" sz="12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по сравнению с 2024 годом</a:t>
              </a:r>
              <a:endParaRPr lang="en-US" sz="1600" b="1" dirty="0"/>
            </a:p>
          </p:txBody>
        </p:sp>
      </p:grpSp>
      <p:sp>
        <p:nvSpPr>
          <p:cNvPr id="12" name="Shape 9"/>
          <p:cNvSpPr/>
          <p:nvPr/>
        </p:nvSpPr>
        <p:spPr>
          <a:xfrm>
            <a:off x="8051753" y="4510190"/>
            <a:ext cx="3686175" cy="1333500"/>
          </a:xfrm>
          <a:custGeom>
            <a:avLst/>
            <a:gdLst/>
            <a:ahLst/>
            <a:cxnLst/>
            <a:rect l="l" t="t" r="r" b="b"/>
            <a:pathLst>
              <a:path w="3686175" h="1333500">
                <a:moveTo>
                  <a:pt x="38098" y="0"/>
                </a:moveTo>
                <a:lnTo>
                  <a:pt x="3648077" y="0"/>
                </a:lnTo>
                <a:cubicBezTo>
                  <a:pt x="3669118" y="0"/>
                  <a:pt x="3686175" y="17057"/>
                  <a:pt x="3686175" y="38098"/>
                </a:cubicBezTo>
                <a:lnTo>
                  <a:pt x="3686175" y="1295402"/>
                </a:lnTo>
                <a:cubicBezTo>
                  <a:pt x="3686175" y="1316443"/>
                  <a:pt x="3669118" y="1333500"/>
                  <a:pt x="3648077" y="1333500"/>
                </a:cubicBezTo>
                <a:lnTo>
                  <a:pt x="38098" y="1333500"/>
                </a:lnTo>
                <a:cubicBezTo>
                  <a:pt x="17057" y="1333500"/>
                  <a:pt x="0" y="1316443"/>
                  <a:pt x="0" y="12954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Text 10"/>
          <p:cNvSpPr/>
          <p:nvPr/>
        </p:nvSpPr>
        <p:spPr>
          <a:xfrm>
            <a:off x="8268895" y="4510287"/>
            <a:ext cx="3457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География</a:t>
            </a:r>
            <a:r>
              <a:rPr lang="ru-RU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обращений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8280354" y="4897851"/>
            <a:ext cx="652633" cy="1972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г. Пенза</a:t>
            </a:r>
            <a:endParaRPr lang="en-US" sz="1400" b="1" dirty="0"/>
          </a:p>
        </p:txBody>
      </p:sp>
      <p:sp>
        <p:nvSpPr>
          <p:cNvPr id="15" name="Text 12"/>
          <p:cNvSpPr/>
          <p:nvPr/>
        </p:nvSpPr>
        <p:spPr>
          <a:xfrm>
            <a:off x="10461015" y="4944357"/>
            <a:ext cx="971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r>
              <a:rPr lang="en-US" sz="14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-е </a:t>
            </a:r>
            <a:r>
              <a:rPr lang="ru-RU" sz="14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место 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8280351" y="5187775"/>
            <a:ext cx="15670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Кузнецкий</a:t>
            </a:r>
            <a:r>
              <a:rPr lang="en-US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район</a:t>
            </a:r>
            <a:endParaRPr lang="en-US" sz="1400" b="1" dirty="0"/>
          </a:p>
        </p:txBody>
      </p:sp>
      <p:sp>
        <p:nvSpPr>
          <p:cNvPr id="17" name="Text 14"/>
          <p:cNvSpPr/>
          <p:nvPr/>
        </p:nvSpPr>
        <p:spPr>
          <a:xfrm>
            <a:off x="10594731" y="5215071"/>
            <a:ext cx="78544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2-е место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277226" y="5470923"/>
            <a:ext cx="15701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Сердобский</a:t>
            </a:r>
            <a:r>
              <a:rPr lang="en-US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район</a:t>
            </a:r>
            <a:endParaRPr lang="en-US" sz="1400" b="1" dirty="0"/>
          </a:p>
        </p:txBody>
      </p:sp>
      <p:sp>
        <p:nvSpPr>
          <p:cNvPr id="19" name="Text 16"/>
          <p:cNvSpPr/>
          <p:nvPr/>
        </p:nvSpPr>
        <p:spPr>
          <a:xfrm>
            <a:off x="10604256" y="5470923"/>
            <a:ext cx="7854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3-е место</a:t>
            </a:r>
            <a:endParaRPr lang="en-US" sz="1400" dirty="0"/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4BAC2101-53F7-C39B-EC7A-B55CF2C32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913490"/>
              </p:ext>
            </p:extLst>
          </p:nvPr>
        </p:nvGraphicFramePr>
        <p:xfrm>
          <a:off x="966789" y="1485900"/>
          <a:ext cx="6124575" cy="431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Надпись 1">
            <a:extLst>
              <a:ext uri="{FF2B5EF4-FFF2-40B4-BE49-F238E27FC236}">
                <a16:creationId xmlns:a16="http://schemas.microsoft.com/office/drawing/2014/main" id="{A9FD9F34-1C3C-FFD1-6F96-7223E0B4BCF3}"/>
              </a:ext>
            </a:extLst>
          </p:cNvPr>
          <p:cNvSpPr txBox="1"/>
          <p:nvPr/>
        </p:nvSpPr>
        <p:spPr>
          <a:xfrm>
            <a:off x="2046437" y="5803675"/>
            <a:ext cx="3876675" cy="16927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ru-RU" sz="900" i="1" kern="1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1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2021                 2022              2023                2024                2025 </a:t>
            </a:r>
            <a:endParaRPr lang="ru-RU" sz="1100" i="1" kern="1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149B6C1-2E81-4030-910B-C556D017D2D8}"/>
              </a:ext>
            </a:extLst>
          </p:cNvPr>
          <p:cNvGrpSpPr/>
          <p:nvPr/>
        </p:nvGrpSpPr>
        <p:grpSpPr>
          <a:xfrm>
            <a:off x="8153283" y="1714500"/>
            <a:ext cx="3762375" cy="1257300"/>
            <a:chOff x="8040290" y="1892806"/>
            <a:chExt cx="3762375" cy="1257300"/>
          </a:xfrm>
        </p:grpSpPr>
        <p:sp>
          <p:nvSpPr>
            <p:cNvPr id="24" name="Shape 5">
              <a:extLst>
                <a:ext uri="{FF2B5EF4-FFF2-40B4-BE49-F238E27FC236}">
                  <a16:creationId xmlns:a16="http://schemas.microsoft.com/office/drawing/2014/main" id="{0EC7688F-4BE8-4CE2-A2F3-4E85B7606A0C}"/>
                </a:ext>
              </a:extLst>
            </p:cNvPr>
            <p:cNvSpPr/>
            <p:nvPr/>
          </p:nvSpPr>
          <p:spPr>
            <a:xfrm>
              <a:off x="8040290" y="1892806"/>
              <a:ext cx="3686175" cy="1257300"/>
            </a:xfrm>
            <a:custGeom>
              <a:avLst/>
              <a:gdLst/>
              <a:ahLst/>
              <a:cxnLst/>
              <a:rect l="l" t="t" r="r" b="b"/>
              <a:pathLst>
                <a:path w="3686175" h="1257300">
                  <a:moveTo>
                    <a:pt x="38096" y="0"/>
                  </a:moveTo>
                  <a:lnTo>
                    <a:pt x="3648079" y="0"/>
                  </a:lnTo>
                  <a:cubicBezTo>
                    <a:pt x="3669119" y="0"/>
                    <a:pt x="3686175" y="17056"/>
                    <a:pt x="3686175" y="38096"/>
                  </a:cubicBezTo>
                  <a:lnTo>
                    <a:pt x="3686175" y="1219204"/>
                  </a:lnTo>
                  <a:cubicBezTo>
                    <a:pt x="3686175" y="1240244"/>
                    <a:pt x="3669119" y="1257300"/>
                    <a:pt x="3648079" y="1257300"/>
                  </a:cubicBezTo>
                  <a:lnTo>
                    <a:pt x="38096" y="1257300"/>
                  </a:lnTo>
                  <a:cubicBezTo>
                    <a:pt x="17056" y="1257300"/>
                    <a:pt x="0" y="1240244"/>
                    <a:pt x="0" y="1219204"/>
                  </a:cubicBezTo>
                  <a:lnTo>
                    <a:pt x="0" y="38096"/>
                  </a:lnTo>
                  <a:cubicBezTo>
                    <a:pt x="0" y="17070"/>
                    <a:pt x="17070" y="0"/>
                    <a:pt x="38096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25" name="Text 6">
              <a:extLst>
                <a:ext uri="{FF2B5EF4-FFF2-40B4-BE49-F238E27FC236}">
                  <a16:creationId xmlns:a16="http://schemas.microsoft.com/office/drawing/2014/main" id="{87E28901-4FF8-4301-8894-5B479F1028CC}"/>
                </a:ext>
              </a:extLst>
            </p:cNvPr>
            <p:cNvSpPr/>
            <p:nvPr/>
          </p:nvSpPr>
          <p:spPr>
            <a:xfrm>
              <a:off x="8204149" y="2070256"/>
              <a:ext cx="3457575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400" b="1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Рост</a:t>
              </a:r>
              <a:r>
                <a:rPr lang="en-US" sz="14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в 202</a:t>
              </a:r>
              <a:r>
                <a:rPr lang="ru-RU" sz="14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5</a:t>
              </a:r>
              <a:r>
                <a:rPr lang="en-US" sz="14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b="1" dirty="0" err="1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году</a:t>
              </a:r>
              <a:r>
                <a:rPr lang="en-US" sz="14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ru-RU" sz="1400" b="1" dirty="0">
                  <a:solidFill>
                    <a:srgbClr val="FDFDFD">
                      <a:alpha val="90000"/>
                    </a:srgbClr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по сравнению с 2021 годом</a:t>
              </a:r>
              <a:endParaRPr lang="en-US" sz="1400" b="1" dirty="0"/>
            </a:p>
          </p:txBody>
        </p:sp>
        <p:sp>
          <p:nvSpPr>
            <p:cNvPr id="26" name="Text 7">
              <a:extLst>
                <a:ext uri="{FF2B5EF4-FFF2-40B4-BE49-F238E27FC236}">
                  <a16:creationId xmlns:a16="http://schemas.microsoft.com/office/drawing/2014/main" id="{E43AF703-4091-4F3E-970F-4A01BD6B300F}"/>
                </a:ext>
              </a:extLst>
            </p:cNvPr>
            <p:cNvSpPr/>
            <p:nvPr/>
          </p:nvSpPr>
          <p:spPr>
            <a:xfrm>
              <a:off x="8192690" y="2532477"/>
              <a:ext cx="3609975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u-RU" sz="2200" b="1" dirty="0">
                  <a:solidFill>
                    <a:srgbClr val="FDFDFD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2021  год – 110</a:t>
              </a:r>
            </a:p>
            <a:p>
              <a:r>
                <a:rPr lang="ru-RU" sz="2200" b="1" dirty="0">
                  <a:solidFill>
                    <a:srgbClr val="FDFDFD"/>
                  </a:solidFill>
                  <a:latin typeface="Liter" pitchFamily="34" charset="0"/>
                </a:rPr>
                <a:t>2025 год – 359</a:t>
              </a:r>
              <a:endParaRPr lang="en-US" sz="2200" dirty="0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F17160-2228-4E48-8457-79AFA37ACE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D71E32C3-FC20-4AA8-921F-717A4B6D175F}"/>
              </a:ext>
            </a:extLst>
          </p:cNvPr>
          <p:cNvSpPr/>
          <p:nvPr/>
        </p:nvSpPr>
        <p:spPr>
          <a:xfrm>
            <a:off x="8280354" y="3721111"/>
            <a:ext cx="3609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2024 год – 327</a:t>
            </a:r>
          </a:p>
          <a:p>
            <a:r>
              <a:rPr lang="ru-RU" sz="2200" b="1" dirty="0">
                <a:solidFill>
                  <a:srgbClr val="FDFDFD"/>
                </a:solidFill>
                <a:latin typeface="Liter" pitchFamily="34" charset="0"/>
              </a:rPr>
              <a:t>2025 год – 359</a:t>
            </a:r>
            <a:endParaRPr lang="en-US" sz="22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33DA260-952B-415E-A1AB-42F6D4E5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080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81000" y="292987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Направления деятельности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Ключевые направления: комплексная защита бизнеса</a:t>
            </a:r>
            <a:endParaRPr lang="en-US" sz="300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2C6C165-0493-4C1D-A73C-435AECD4BD5A}"/>
              </a:ext>
            </a:extLst>
          </p:cNvPr>
          <p:cNvGrpSpPr/>
          <p:nvPr/>
        </p:nvGrpSpPr>
        <p:grpSpPr>
          <a:xfrm>
            <a:off x="342900" y="1295401"/>
            <a:ext cx="5638800" cy="940594"/>
            <a:chOff x="342900" y="1295401"/>
            <a:chExt cx="5638800" cy="940594"/>
          </a:xfrm>
        </p:grpSpPr>
        <p:sp>
          <p:nvSpPr>
            <p:cNvPr id="4" name="Shape 2"/>
            <p:cNvSpPr/>
            <p:nvPr/>
          </p:nvSpPr>
          <p:spPr>
            <a:xfrm>
              <a:off x="342900" y="1295401"/>
              <a:ext cx="5638800" cy="940594"/>
            </a:xfrm>
            <a:custGeom>
              <a:avLst/>
              <a:gdLst/>
              <a:ahLst/>
              <a:cxnLst/>
              <a:rect l="l" t="t" r="r" b="b"/>
              <a:pathLst>
                <a:path w="5638800" h="1047750">
                  <a:moveTo>
                    <a:pt x="38096" y="0"/>
                  </a:moveTo>
                  <a:lnTo>
                    <a:pt x="5600704" y="0"/>
                  </a:lnTo>
                  <a:cubicBezTo>
                    <a:pt x="5621744" y="0"/>
                    <a:pt x="5638800" y="17056"/>
                    <a:pt x="5638800" y="38096"/>
                  </a:cubicBezTo>
                  <a:lnTo>
                    <a:pt x="5638800" y="1009654"/>
                  </a:lnTo>
                  <a:cubicBezTo>
                    <a:pt x="5638800" y="1030694"/>
                    <a:pt x="5621744" y="1047750"/>
                    <a:pt x="5600704" y="1047750"/>
                  </a:cubicBezTo>
                  <a:lnTo>
                    <a:pt x="38096" y="1047750"/>
                  </a:lnTo>
                  <a:cubicBezTo>
                    <a:pt x="17056" y="1047750"/>
                    <a:pt x="0" y="1030694"/>
                    <a:pt x="0" y="1009654"/>
                  </a:cubicBezTo>
                  <a:lnTo>
                    <a:pt x="0" y="38096"/>
                  </a:lnTo>
                  <a:cubicBezTo>
                    <a:pt x="0" y="17070"/>
                    <a:pt x="17070" y="0"/>
                    <a:pt x="38096" y="0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5" name="Shape 3"/>
            <p:cNvSpPr/>
            <p:nvPr/>
          </p:nvSpPr>
          <p:spPr>
            <a:xfrm>
              <a:off x="495300" y="144780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6" name="Shape 4"/>
            <p:cNvSpPr/>
            <p:nvPr/>
          </p:nvSpPr>
          <p:spPr>
            <a:xfrm>
              <a:off x="652463" y="1581151"/>
              <a:ext cx="142875" cy="190500"/>
            </a:xfrm>
            <a:custGeom>
              <a:avLst/>
              <a:gdLst/>
              <a:ahLst/>
              <a:cxnLst/>
              <a:rect l="l" t="t" r="r" b="b"/>
              <a:pathLst>
                <a:path w="142875" h="190500">
                  <a:moveTo>
                    <a:pt x="0" y="23812"/>
                  </a:moveTo>
                  <a:cubicBezTo>
                    <a:pt x="0" y="10678"/>
                    <a:pt x="10678" y="0"/>
                    <a:pt x="23812" y="0"/>
                  </a:cubicBezTo>
                  <a:lnTo>
                    <a:pt x="79437" y="0"/>
                  </a:lnTo>
                  <a:cubicBezTo>
                    <a:pt x="85762" y="0"/>
                    <a:pt x="91827" y="2493"/>
                    <a:pt x="96292" y="6958"/>
                  </a:cubicBezTo>
                  <a:lnTo>
                    <a:pt x="135917" y="46620"/>
                  </a:lnTo>
                  <a:cubicBezTo>
                    <a:pt x="140382" y="51085"/>
                    <a:pt x="142875" y="57150"/>
                    <a:pt x="142875" y="63475"/>
                  </a:cubicBezTo>
                  <a:lnTo>
                    <a:pt x="142875" y="166688"/>
                  </a:lnTo>
                  <a:cubicBezTo>
                    <a:pt x="142875" y="179822"/>
                    <a:pt x="132197" y="190500"/>
                    <a:pt x="119063" y="190500"/>
                  </a:cubicBezTo>
                  <a:lnTo>
                    <a:pt x="23812" y="190500"/>
                  </a:lnTo>
                  <a:cubicBezTo>
                    <a:pt x="10678" y="190500"/>
                    <a:pt x="0" y="179822"/>
                    <a:pt x="0" y="166688"/>
                  </a:cubicBezTo>
                  <a:lnTo>
                    <a:pt x="0" y="23812"/>
                  </a:lnTo>
                  <a:close/>
                  <a:moveTo>
                    <a:pt x="77391" y="21766"/>
                  </a:moveTo>
                  <a:lnTo>
                    <a:pt x="77391" y="56555"/>
                  </a:lnTo>
                  <a:cubicBezTo>
                    <a:pt x="77391" y="61503"/>
                    <a:pt x="81372" y="65484"/>
                    <a:pt x="86320" y="65484"/>
                  </a:cubicBezTo>
                  <a:lnTo>
                    <a:pt x="121109" y="65484"/>
                  </a:lnTo>
                  <a:lnTo>
                    <a:pt x="77391" y="21766"/>
                  </a:lnTo>
                  <a:close/>
                  <a:moveTo>
                    <a:pt x="44648" y="95250"/>
                  </a:moveTo>
                  <a:cubicBezTo>
                    <a:pt x="39700" y="95250"/>
                    <a:pt x="35719" y="99231"/>
                    <a:pt x="35719" y="104180"/>
                  </a:cubicBezTo>
                  <a:cubicBezTo>
                    <a:pt x="35719" y="109128"/>
                    <a:pt x="39700" y="113109"/>
                    <a:pt x="44648" y="113109"/>
                  </a:cubicBezTo>
                  <a:lnTo>
                    <a:pt x="98227" y="113109"/>
                  </a:lnTo>
                  <a:cubicBezTo>
                    <a:pt x="103175" y="113109"/>
                    <a:pt x="107156" y="109128"/>
                    <a:pt x="107156" y="104180"/>
                  </a:cubicBezTo>
                  <a:cubicBezTo>
                    <a:pt x="107156" y="99231"/>
                    <a:pt x="103175" y="95250"/>
                    <a:pt x="98227" y="95250"/>
                  </a:cubicBezTo>
                  <a:lnTo>
                    <a:pt x="44648" y="95250"/>
                  </a:lnTo>
                  <a:close/>
                  <a:moveTo>
                    <a:pt x="44648" y="130969"/>
                  </a:moveTo>
                  <a:cubicBezTo>
                    <a:pt x="39700" y="130969"/>
                    <a:pt x="35719" y="134950"/>
                    <a:pt x="35719" y="139898"/>
                  </a:cubicBezTo>
                  <a:cubicBezTo>
                    <a:pt x="35719" y="144847"/>
                    <a:pt x="39700" y="148828"/>
                    <a:pt x="44648" y="148828"/>
                  </a:cubicBezTo>
                  <a:lnTo>
                    <a:pt x="98227" y="148828"/>
                  </a:lnTo>
                  <a:cubicBezTo>
                    <a:pt x="103175" y="148828"/>
                    <a:pt x="107156" y="144847"/>
                    <a:pt x="107156" y="139898"/>
                  </a:cubicBezTo>
                  <a:cubicBezTo>
                    <a:pt x="107156" y="134950"/>
                    <a:pt x="103175" y="130969"/>
                    <a:pt x="98227" y="130969"/>
                  </a:cubicBezTo>
                  <a:lnTo>
                    <a:pt x="44648" y="130969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7" name="Text 5"/>
            <p:cNvSpPr/>
            <p:nvPr/>
          </p:nvSpPr>
          <p:spPr>
            <a:xfrm>
              <a:off x="1066800" y="1447801"/>
              <a:ext cx="4848225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Рассмотрено 1334 </a:t>
              </a:r>
              <a:r>
                <a:rPr lang="en-US" sz="1600" b="1" dirty="0" err="1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обращений</a:t>
              </a:r>
              <a:endParaRPr lang="en-US" sz="16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1066800" y="1714501"/>
              <a:ext cx="4829175" cy="4381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Комплексный анализ жалоб, восстановление нарушенных прав, участие в 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43 судебных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процесс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ах</a:t>
              </a:r>
              <a:endParaRPr lang="en-US" sz="14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578FEF9-B503-48C8-B0FA-059D914BF6C2}"/>
              </a:ext>
            </a:extLst>
          </p:cNvPr>
          <p:cNvGrpSpPr/>
          <p:nvPr/>
        </p:nvGrpSpPr>
        <p:grpSpPr>
          <a:xfrm>
            <a:off x="381000" y="2431156"/>
            <a:ext cx="5814641" cy="1211120"/>
            <a:chOff x="381000" y="2431156"/>
            <a:chExt cx="5814641" cy="1047750"/>
          </a:xfrm>
        </p:grpSpPr>
        <p:sp>
          <p:nvSpPr>
            <p:cNvPr id="9" name="Shape 7"/>
            <p:cNvSpPr/>
            <p:nvPr/>
          </p:nvSpPr>
          <p:spPr>
            <a:xfrm>
              <a:off x="381000" y="2431156"/>
              <a:ext cx="5638800" cy="1047750"/>
            </a:xfrm>
            <a:custGeom>
              <a:avLst/>
              <a:gdLst/>
              <a:ahLst/>
              <a:cxnLst/>
              <a:rect l="l" t="t" r="r" b="b"/>
              <a:pathLst>
                <a:path w="5638800" h="1047750">
                  <a:moveTo>
                    <a:pt x="38096" y="0"/>
                  </a:moveTo>
                  <a:lnTo>
                    <a:pt x="5600704" y="0"/>
                  </a:lnTo>
                  <a:cubicBezTo>
                    <a:pt x="5621744" y="0"/>
                    <a:pt x="5638800" y="17056"/>
                    <a:pt x="5638800" y="38096"/>
                  </a:cubicBezTo>
                  <a:lnTo>
                    <a:pt x="5638800" y="1009654"/>
                  </a:lnTo>
                  <a:cubicBezTo>
                    <a:pt x="5638800" y="1030694"/>
                    <a:pt x="5621744" y="1047750"/>
                    <a:pt x="5600704" y="1047750"/>
                  </a:cubicBezTo>
                  <a:lnTo>
                    <a:pt x="38096" y="1047750"/>
                  </a:lnTo>
                  <a:cubicBezTo>
                    <a:pt x="17056" y="1047750"/>
                    <a:pt x="0" y="1030694"/>
                    <a:pt x="0" y="1009654"/>
                  </a:cubicBezTo>
                  <a:lnTo>
                    <a:pt x="0" y="38096"/>
                  </a:lnTo>
                  <a:cubicBezTo>
                    <a:pt x="0" y="17070"/>
                    <a:pt x="17070" y="0"/>
                    <a:pt x="38096" y="0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A546ACA-6252-4BCC-9FA0-88BE2C728F4C}"/>
                </a:ext>
              </a:extLst>
            </p:cNvPr>
            <p:cNvGrpSpPr/>
            <p:nvPr/>
          </p:nvGrpSpPr>
          <p:grpSpPr>
            <a:xfrm>
              <a:off x="503820" y="2529960"/>
              <a:ext cx="457200" cy="412485"/>
              <a:chOff x="-982080" y="2452761"/>
              <a:chExt cx="457200" cy="412485"/>
            </a:xfrm>
          </p:grpSpPr>
          <p:sp>
            <p:nvSpPr>
              <p:cNvPr id="10" name="Shape 8"/>
              <p:cNvSpPr/>
              <p:nvPr/>
            </p:nvSpPr>
            <p:spPr>
              <a:xfrm>
                <a:off x="-982080" y="2452761"/>
                <a:ext cx="457200" cy="412485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457200">
                    <a:moveTo>
                      <a:pt x="38098" y="0"/>
                    </a:moveTo>
                    <a:lnTo>
                      <a:pt x="419102" y="0"/>
                    </a:lnTo>
                    <a:cubicBezTo>
                      <a:pt x="440143" y="0"/>
                      <a:pt x="457200" y="17057"/>
                      <a:pt x="457200" y="38098"/>
                    </a:cubicBezTo>
                    <a:lnTo>
                      <a:pt x="457200" y="419102"/>
                    </a:lnTo>
                    <a:cubicBezTo>
                      <a:pt x="457200" y="440143"/>
                      <a:pt x="440143" y="457200"/>
                      <a:pt x="419102" y="457200"/>
                    </a:cubicBezTo>
                    <a:lnTo>
                      <a:pt x="38098" y="457200"/>
                    </a:lnTo>
                    <a:cubicBezTo>
                      <a:pt x="17057" y="457200"/>
                      <a:pt x="0" y="440143"/>
                      <a:pt x="0" y="419102"/>
                    </a:cubicBezTo>
                    <a:lnTo>
                      <a:pt x="0" y="38098"/>
                    </a:lnTo>
                    <a:cubicBezTo>
                      <a:pt x="0" y="17071"/>
                      <a:pt x="17071" y="0"/>
                      <a:pt x="38098" y="0"/>
                    </a:cubicBezTo>
                    <a:close/>
                  </a:path>
                </a:pathLst>
              </a:custGeom>
              <a:solidFill>
                <a:srgbClr val="004A7C"/>
              </a:solidFill>
              <a:ln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Shape 9"/>
              <p:cNvSpPr/>
              <p:nvPr/>
            </p:nvSpPr>
            <p:spPr>
              <a:xfrm>
                <a:off x="-860637" y="2546675"/>
                <a:ext cx="2143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214313" h="190500">
                    <a:moveTo>
                      <a:pt x="100050" y="31700"/>
                    </a:moveTo>
                    <a:lnTo>
                      <a:pt x="56666" y="79921"/>
                    </a:lnTo>
                    <a:cubicBezTo>
                      <a:pt x="54955" y="81818"/>
                      <a:pt x="55029" y="84758"/>
                      <a:pt x="56852" y="86581"/>
                    </a:cubicBezTo>
                    <a:cubicBezTo>
                      <a:pt x="68200" y="97929"/>
                      <a:pt x="86618" y="97929"/>
                      <a:pt x="97966" y="86581"/>
                    </a:cubicBezTo>
                    <a:lnTo>
                      <a:pt x="109798" y="74749"/>
                    </a:lnTo>
                    <a:cubicBezTo>
                      <a:pt x="111361" y="73186"/>
                      <a:pt x="113333" y="72330"/>
                      <a:pt x="115342" y="72182"/>
                    </a:cubicBezTo>
                    <a:cubicBezTo>
                      <a:pt x="117872" y="71958"/>
                      <a:pt x="120476" y="72814"/>
                      <a:pt x="122411" y="74749"/>
                    </a:cubicBezTo>
                    <a:lnTo>
                      <a:pt x="188119" y="139898"/>
                    </a:lnTo>
                    <a:lnTo>
                      <a:pt x="214313" y="119063"/>
                    </a:lnTo>
                    <a:lnTo>
                      <a:pt x="214313" y="11906"/>
                    </a:lnTo>
                    <a:lnTo>
                      <a:pt x="172641" y="35719"/>
                    </a:lnTo>
                    <a:lnTo>
                      <a:pt x="163785" y="29803"/>
                    </a:lnTo>
                    <a:cubicBezTo>
                      <a:pt x="157907" y="25896"/>
                      <a:pt x="151023" y="23812"/>
                      <a:pt x="143954" y="23812"/>
                    </a:cubicBezTo>
                    <a:lnTo>
                      <a:pt x="117760" y="23812"/>
                    </a:lnTo>
                    <a:cubicBezTo>
                      <a:pt x="117351" y="23812"/>
                      <a:pt x="116904" y="23812"/>
                      <a:pt x="116495" y="23850"/>
                    </a:cubicBezTo>
                    <a:cubicBezTo>
                      <a:pt x="110207" y="24185"/>
                      <a:pt x="104291" y="27012"/>
                      <a:pt x="100050" y="31700"/>
                    </a:cubicBezTo>
                    <a:close/>
                    <a:moveTo>
                      <a:pt x="43383" y="67977"/>
                    </a:moveTo>
                    <a:lnTo>
                      <a:pt x="83121" y="23812"/>
                    </a:lnTo>
                    <a:lnTo>
                      <a:pt x="68387" y="23812"/>
                    </a:lnTo>
                    <a:cubicBezTo>
                      <a:pt x="58899" y="23812"/>
                      <a:pt x="49820" y="27570"/>
                      <a:pt x="43123" y="34268"/>
                    </a:cubicBezTo>
                    <a:lnTo>
                      <a:pt x="41672" y="35719"/>
                    </a:lnTo>
                    <a:lnTo>
                      <a:pt x="0" y="11906"/>
                    </a:lnTo>
                    <a:lnTo>
                      <a:pt x="0" y="119063"/>
                    </a:lnTo>
                    <a:lnTo>
                      <a:pt x="58192" y="167543"/>
                    </a:lnTo>
                    <a:cubicBezTo>
                      <a:pt x="66749" y="174687"/>
                      <a:pt x="77539" y="178594"/>
                      <a:pt x="88664" y="178594"/>
                    </a:cubicBezTo>
                    <a:lnTo>
                      <a:pt x="94506" y="178594"/>
                    </a:lnTo>
                    <a:lnTo>
                      <a:pt x="91901" y="175989"/>
                    </a:lnTo>
                    <a:cubicBezTo>
                      <a:pt x="88404" y="172492"/>
                      <a:pt x="88404" y="166836"/>
                      <a:pt x="91901" y="163376"/>
                    </a:cubicBezTo>
                    <a:cubicBezTo>
                      <a:pt x="95399" y="159916"/>
                      <a:pt x="101054" y="159879"/>
                      <a:pt x="104515" y="163376"/>
                    </a:cubicBezTo>
                    <a:lnTo>
                      <a:pt x="119769" y="178631"/>
                    </a:lnTo>
                    <a:lnTo>
                      <a:pt x="123118" y="178631"/>
                    </a:lnTo>
                    <a:cubicBezTo>
                      <a:pt x="130225" y="178631"/>
                      <a:pt x="137182" y="177031"/>
                      <a:pt x="143508" y="174054"/>
                    </a:cubicBezTo>
                    <a:lnTo>
                      <a:pt x="133573" y="164083"/>
                    </a:lnTo>
                    <a:cubicBezTo>
                      <a:pt x="130076" y="160586"/>
                      <a:pt x="130076" y="154930"/>
                      <a:pt x="133573" y="151470"/>
                    </a:cubicBezTo>
                    <a:cubicBezTo>
                      <a:pt x="137071" y="148010"/>
                      <a:pt x="142726" y="147972"/>
                      <a:pt x="146186" y="151470"/>
                    </a:cubicBezTo>
                    <a:lnTo>
                      <a:pt x="158093" y="163376"/>
                    </a:lnTo>
                    <a:lnTo>
                      <a:pt x="164604" y="156865"/>
                    </a:lnTo>
                    <a:cubicBezTo>
                      <a:pt x="167915" y="153553"/>
                      <a:pt x="168883" y="148754"/>
                      <a:pt x="167432" y="144549"/>
                    </a:cubicBezTo>
                    <a:lnTo>
                      <a:pt x="116123" y="93650"/>
                    </a:lnTo>
                    <a:lnTo>
                      <a:pt x="110579" y="99194"/>
                    </a:lnTo>
                    <a:cubicBezTo>
                      <a:pt x="92236" y="117537"/>
                      <a:pt x="62545" y="117537"/>
                      <a:pt x="44202" y="99194"/>
                    </a:cubicBezTo>
                    <a:cubicBezTo>
                      <a:pt x="35644" y="90636"/>
                      <a:pt x="35309" y="76907"/>
                      <a:pt x="43383" y="67940"/>
                    </a:cubicBezTo>
                    <a:close/>
                  </a:path>
                </a:pathLst>
              </a:custGeom>
              <a:solidFill>
                <a:srgbClr val="FDFDFD"/>
              </a:solidFill>
              <a:ln/>
            </p:spPr>
          </p:sp>
        </p:grpSp>
        <p:sp>
          <p:nvSpPr>
            <p:cNvPr id="12" name="Text 10"/>
            <p:cNvSpPr/>
            <p:nvPr/>
          </p:nvSpPr>
          <p:spPr>
            <a:xfrm>
              <a:off x="1090983" y="2477667"/>
              <a:ext cx="5104658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45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Взаимодействие с </a:t>
              </a:r>
              <a:r>
                <a:rPr lang="en-US" sz="1450" b="1" dirty="0" err="1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властью</a:t>
              </a:r>
              <a:r>
                <a:rPr lang="ru-RU" sz="145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 и органами контроля и надзора</a:t>
              </a:r>
              <a:endParaRPr lang="en-US" sz="145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114424" y="2795588"/>
              <a:ext cx="5057777" cy="57166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Взаимодействие</a:t>
              </a:r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с 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Правительством Пензенской области и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Законодательным</a:t>
              </a:r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Собранием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области</a:t>
              </a:r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,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Прокуратурой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Пензенской области</a:t>
              </a:r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и другими контрольно-надзорными органами и ведомствами. </a:t>
              </a:r>
              <a:endParaRPr lang="en-US" sz="1400" dirty="0"/>
            </a:p>
          </p:txBody>
        </p:sp>
      </p:grpSp>
      <p:sp>
        <p:nvSpPr>
          <p:cNvPr id="14" name="Shape 12"/>
          <p:cNvSpPr/>
          <p:nvPr/>
        </p:nvSpPr>
        <p:spPr>
          <a:xfrm>
            <a:off x="389936" y="3731528"/>
            <a:ext cx="5638800" cy="1254557"/>
          </a:xfrm>
          <a:custGeom>
            <a:avLst/>
            <a:gdLst/>
            <a:ahLst/>
            <a:cxnLst/>
            <a:rect l="l" t="t" r="r" b="b"/>
            <a:pathLst>
              <a:path w="5638800" h="1047750">
                <a:moveTo>
                  <a:pt x="38096" y="0"/>
                </a:moveTo>
                <a:lnTo>
                  <a:pt x="5600704" y="0"/>
                </a:lnTo>
                <a:cubicBezTo>
                  <a:pt x="5621744" y="0"/>
                  <a:pt x="5638800" y="17056"/>
                  <a:pt x="5638800" y="38096"/>
                </a:cubicBezTo>
                <a:lnTo>
                  <a:pt x="5638800" y="1009654"/>
                </a:lnTo>
                <a:cubicBezTo>
                  <a:pt x="5638800" y="1030694"/>
                  <a:pt x="5621744" y="1047750"/>
                  <a:pt x="5600704" y="1047750"/>
                </a:cubicBezTo>
                <a:lnTo>
                  <a:pt x="38096" y="1047750"/>
                </a:lnTo>
                <a:cubicBezTo>
                  <a:pt x="17056" y="1047750"/>
                  <a:pt x="0" y="1030694"/>
                  <a:pt x="0" y="100965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FDFDFD"/>
          </a:solidFill>
          <a:ln/>
        </p:spPr>
        <p:txBody>
          <a:bodyPr/>
          <a:lstStyle/>
          <a:p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6CC3E55-821E-46A8-92A9-57E9370DC984}"/>
              </a:ext>
            </a:extLst>
          </p:cNvPr>
          <p:cNvGrpSpPr/>
          <p:nvPr/>
        </p:nvGrpSpPr>
        <p:grpSpPr>
          <a:xfrm>
            <a:off x="487606" y="3819525"/>
            <a:ext cx="457200" cy="457200"/>
            <a:chOff x="495300" y="3745606"/>
            <a:chExt cx="457200" cy="457200"/>
          </a:xfrm>
        </p:grpSpPr>
        <p:sp>
          <p:nvSpPr>
            <p:cNvPr id="15" name="Shape 13"/>
            <p:cNvSpPr/>
            <p:nvPr/>
          </p:nvSpPr>
          <p:spPr>
            <a:xfrm>
              <a:off x="495300" y="374560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16" name="Shape 14"/>
            <p:cNvSpPr/>
            <p:nvPr/>
          </p:nvSpPr>
          <p:spPr>
            <a:xfrm>
              <a:off x="604838" y="3878956"/>
              <a:ext cx="238125" cy="190500"/>
            </a:xfrm>
            <a:custGeom>
              <a:avLst/>
              <a:gdLst/>
              <a:ahLst/>
              <a:cxnLst/>
              <a:rect l="l" t="t" r="r" b="b"/>
              <a:pathLst>
                <a:path w="238125" h="190500">
                  <a:moveTo>
                    <a:pt x="119063" y="5953"/>
                  </a:moveTo>
                  <a:cubicBezTo>
                    <a:pt x="140419" y="5953"/>
                    <a:pt x="157758" y="23292"/>
                    <a:pt x="157758" y="44648"/>
                  </a:cubicBezTo>
                  <a:cubicBezTo>
                    <a:pt x="157758" y="66005"/>
                    <a:pt x="140419" y="83344"/>
                    <a:pt x="119063" y="83344"/>
                  </a:cubicBezTo>
                  <a:cubicBezTo>
                    <a:pt x="97706" y="83344"/>
                    <a:pt x="80367" y="66005"/>
                    <a:pt x="80367" y="44648"/>
                  </a:cubicBezTo>
                  <a:cubicBezTo>
                    <a:pt x="80367" y="23292"/>
                    <a:pt x="97706" y="5953"/>
                    <a:pt x="119063" y="5953"/>
                  </a:cubicBezTo>
                  <a:close/>
                  <a:moveTo>
                    <a:pt x="35719" y="32742"/>
                  </a:moveTo>
                  <a:cubicBezTo>
                    <a:pt x="50504" y="32742"/>
                    <a:pt x="62508" y="44746"/>
                    <a:pt x="62508" y="59531"/>
                  </a:cubicBezTo>
                  <a:cubicBezTo>
                    <a:pt x="62508" y="74317"/>
                    <a:pt x="50504" y="86320"/>
                    <a:pt x="35719" y="86320"/>
                  </a:cubicBezTo>
                  <a:cubicBezTo>
                    <a:pt x="20933" y="86320"/>
                    <a:pt x="8930" y="74317"/>
                    <a:pt x="8930" y="59531"/>
                  </a:cubicBezTo>
                  <a:cubicBezTo>
                    <a:pt x="8930" y="44746"/>
                    <a:pt x="20933" y="32742"/>
                    <a:pt x="35719" y="32742"/>
                  </a:cubicBezTo>
                  <a:close/>
                  <a:moveTo>
                    <a:pt x="0" y="154781"/>
                  </a:moveTo>
                  <a:cubicBezTo>
                    <a:pt x="0" y="128476"/>
                    <a:pt x="21320" y="107156"/>
                    <a:pt x="47625" y="107156"/>
                  </a:cubicBezTo>
                  <a:cubicBezTo>
                    <a:pt x="52388" y="107156"/>
                    <a:pt x="57001" y="107863"/>
                    <a:pt x="61354" y="109165"/>
                  </a:cubicBezTo>
                  <a:cubicBezTo>
                    <a:pt x="49113" y="122858"/>
                    <a:pt x="41672" y="140940"/>
                    <a:pt x="41672" y="160734"/>
                  </a:cubicBezTo>
                  <a:lnTo>
                    <a:pt x="41672" y="166688"/>
                  </a:lnTo>
                  <a:cubicBezTo>
                    <a:pt x="41672" y="170929"/>
                    <a:pt x="42565" y="174947"/>
                    <a:pt x="44165" y="178594"/>
                  </a:cubicBezTo>
                  <a:lnTo>
                    <a:pt x="11906" y="178594"/>
                  </a:lnTo>
                  <a:cubicBezTo>
                    <a:pt x="5321" y="178594"/>
                    <a:pt x="0" y="173273"/>
                    <a:pt x="0" y="166688"/>
                  </a:cubicBezTo>
                  <a:lnTo>
                    <a:pt x="0" y="154781"/>
                  </a:lnTo>
                  <a:close/>
                  <a:moveTo>
                    <a:pt x="193960" y="178594"/>
                  </a:moveTo>
                  <a:cubicBezTo>
                    <a:pt x="195560" y="174947"/>
                    <a:pt x="196453" y="170929"/>
                    <a:pt x="196453" y="166688"/>
                  </a:cubicBezTo>
                  <a:lnTo>
                    <a:pt x="196453" y="160734"/>
                  </a:lnTo>
                  <a:cubicBezTo>
                    <a:pt x="196453" y="140940"/>
                    <a:pt x="189012" y="122858"/>
                    <a:pt x="176771" y="109165"/>
                  </a:cubicBezTo>
                  <a:cubicBezTo>
                    <a:pt x="181124" y="107863"/>
                    <a:pt x="185738" y="107156"/>
                    <a:pt x="190500" y="107156"/>
                  </a:cubicBezTo>
                  <a:cubicBezTo>
                    <a:pt x="216805" y="107156"/>
                    <a:pt x="238125" y="128476"/>
                    <a:pt x="238125" y="154781"/>
                  </a:cubicBezTo>
                  <a:lnTo>
                    <a:pt x="238125" y="166688"/>
                  </a:lnTo>
                  <a:cubicBezTo>
                    <a:pt x="238125" y="173273"/>
                    <a:pt x="232804" y="178594"/>
                    <a:pt x="226219" y="178594"/>
                  </a:cubicBezTo>
                  <a:lnTo>
                    <a:pt x="193960" y="178594"/>
                  </a:lnTo>
                  <a:close/>
                  <a:moveTo>
                    <a:pt x="175617" y="59531"/>
                  </a:moveTo>
                  <a:cubicBezTo>
                    <a:pt x="175617" y="44746"/>
                    <a:pt x="187621" y="32742"/>
                    <a:pt x="202406" y="32742"/>
                  </a:cubicBezTo>
                  <a:cubicBezTo>
                    <a:pt x="217192" y="32742"/>
                    <a:pt x="229195" y="44746"/>
                    <a:pt x="229195" y="59531"/>
                  </a:cubicBezTo>
                  <a:cubicBezTo>
                    <a:pt x="229195" y="74317"/>
                    <a:pt x="217192" y="86320"/>
                    <a:pt x="202406" y="86320"/>
                  </a:cubicBezTo>
                  <a:cubicBezTo>
                    <a:pt x="187621" y="86320"/>
                    <a:pt x="175617" y="74317"/>
                    <a:pt x="175617" y="59531"/>
                  </a:cubicBezTo>
                  <a:close/>
                  <a:moveTo>
                    <a:pt x="59531" y="160734"/>
                  </a:moveTo>
                  <a:cubicBezTo>
                    <a:pt x="59531" y="127843"/>
                    <a:pt x="86171" y="101203"/>
                    <a:pt x="119063" y="101203"/>
                  </a:cubicBezTo>
                  <a:cubicBezTo>
                    <a:pt x="151954" y="101203"/>
                    <a:pt x="178594" y="127843"/>
                    <a:pt x="178594" y="160734"/>
                  </a:cubicBezTo>
                  <a:lnTo>
                    <a:pt x="178594" y="166688"/>
                  </a:lnTo>
                  <a:cubicBezTo>
                    <a:pt x="178594" y="173273"/>
                    <a:pt x="173273" y="178594"/>
                    <a:pt x="166688" y="178594"/>
                  </a:cubicBezTo>
                  <a:lnTo>
                    <a:pt x="71438" y="178594"/>
                  </a:lnTo>
                  <a:cubicBezTo>
                    <a:pt x="64852" y="178594"/>
                    <a:pt x="59531" y="173273"/>
                    <a:pt x="59531" y="166688"/>
                  </a:cubicBezTo>
                  <a:lnTo>
                    <a:pt x="59531" y="160734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17" name="Text 15"/>
          <p:cNvSpPr/>
          <p:nvPr/>
        </p:nvSpPr>
        <p:spPr>
          <a:xfrm>
            <a:off x="1088217" y="3767860"/>
            <a:ext cx="484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Личные приемы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57274" y="4160144"/>
            <a:ext cx="4848225" cy="586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Личные приемы в приемной Президента РФ и в районах Пензенской области. 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Совместные приемы 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 прокурором области и руководителем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следственного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управления</a:t>
            </a: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по Пензенской области.</a:t>
            </a:r>
            <a:endParaRPr lang="en-US" sz="1400" dirty="0"/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666B495-E8E3-4F8A-82F9-198F74D0A83B}"/>
              </a:ext>
            </a:extLst>
          </p:cNvPr>
          <p:cNvGrpSpPr/>
          <p:nvPr/>
        </p:nvGrpSpPr>
        <p:grpSpPr>
          <a:xfrm>
            <a:off x="389936" y="5138746"/>
            <a:ext cx="5715000" cy="1496945"/>
            <a:chOff x="381000" y="4691063"/>
            <a:chExt cx="5715000" cy="1285874"/>
          </a:xfrm>
        </p:grpSpPr>
        <p:sp>
          <p:nvSpPr>
            <p:cNvPr id="19" name="Shape 17"/>
            <p:cNvSpPr/>
            <p:nvPr/>
          </p:nvSpPr>
          <p:spPr>
            <a:xfrm>
              <a:off x="381000" y="4691063"/>
              <a:ext cx="5638800" cy="1285874"/>
            </a:xfrm>
            <a:custGeom>
              <a:avLst/>
              <a:gdLst/>
              <a:ahLst/>
              <a:cxnLst/>
              <a:rect l="l" t="t" r="r" b="b"/>
              <a:pathLst>
                <a:path w="5638800" h="1047750">
                  <a:moveTo>
                    <a:pt x="38096" y="0"/>
                  </a:moveTo>
                  <a:lnTo>
                    <a:pt x="5600704" y="0"/>
                  </a:lnTo>
                  <a:cubicBezTo>
                    <a:pt x="5621744" y="0"/>
                    <a:pt x="5638800" y="17056"/>
                    <a:pt x="5638800" y="38096"/>
                  </a:cubicBezTo>
                  <a:lnTo>
                    <a:pt x="5638800" y="1009654"/>
                  </a:lnTo>
                  <a:cubicBezTo>
                    <a:pt x="5638800" y="1030694"/>
                    <a:pt x="5621744" y="1047750"/>
                    <a:pt x="5600704" y="1047750"/>
                  </a:cubicBezTo>
                  <a:lnTo>
                    <a:pt x="38096" y="1047750"/>
                  </a:lnTo>
                  <a:cubicBezTo>
                    <a:pt x="17056" y="1047750"/>
                    <a:pt x="0" y="1030694"/>
                    <a:pt x="0" y="1009654"/>
                  </a:cubicBezTo>
                  <a:lnTo>
                    <a:pt x="0" y="38096"/>
                  </a:lnTo>
                  <a:cubicBezTo>
                    <a:pt x="0" y="17070"/>
                    <a:pt x="17070" y="0"/>
                    <a:pt x="38096" y="0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20" name="Shape 18"/>
            <p:cNvSpPr/>
            <p:nvPr/>
          </p:nvSpPr>
          <p:spPr>
            <a:xfrm>
              <a:off x="533400" y="4843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21" name="Shape 19"/>
            <p:cNvSpPr/>
            <p:nvPr/>
          </p:nvSpPr>
          <p:spPr>
            <a:xfrm>
              <a:off x="654844" y="4976813"/>
              <a:ext cx="214313" cy="190500"/>
            </a:xfrm>
            <a:custGeom>
              <a:avLst/>
              <a:gdLst/>
              <a:ahLst/>
              <a:cxnLst/>
              <a:rect l="l" t="t" r="r" b="b"/>
              <a:pathLst>
                <a:path w="214313" h="190500">
                  <a:moveTo>
                    <a:pt x="63103" y="57076"/>
                  </a:moveTo>
                  <a:lnTo>
                    <a:pt x="56145" y="50118"/>
                  </a:lnTo>
                  <a:cubicBezTo>
                    <a:pt x="51495" y="45467"/>
                    <a:pt x="51495" y="37914"/>
                    <a:pt x="56145" y="33263"/>
                  </a:cubicBezTo>
                  <a:lnTo>
                    <a:pt x="98822" y="-9451"/>
                  </a:lnTo>
                  <a:cubicBezTo>
                    <a:pt x="103473" y="-14101"/>
                    <a:pt x="111026" y="-14101"/>
                    <a:pt x="115677" y="-9451"/>
                  </a:cubicBezTo>
                  <a:lnTo>
                    <a:pt x="122634" y="-2456"/>
                  </a:lnTo>
                  <a:cubicBezTo>
                    <a:pt x="127285" y="2195"/>
                    <a:pt x="127285" y="9748"/>
                    <a:pt x="122634" y="14399"/>
                  </a:cubicBezTo>
                  <a:lnTo>
                    <a:pt x="79958" y="57076"/>
                  </a:lnTo>
                  <a:cubicBezTo>
                    <a:pt x="75307" y="61726"/>
                    <a:pt x="67754" y="61726"/>
                    <a:pt x="63103" y="57076"/>
                  </a:cubicBezTo>
                  <a:close/>
                  <a:moveTo>
                    <a:pt x="102691" y="78767"/>
                  </a:moveTo>
                  <a:lnTo>
                    <a:pt x="91008" y="67084"/>
                  </a:lnTo>
                  <a:lnTo>
                    <a:pt x="132680" y="25412"/>
                  </a:lnTo>
                  <a:lnTo>
                    <a:pt x="177105" y="69838"/>
                  </a:lnTo>
                  <a:lnTo>
                    <a:pt x="135434" y="111509"/>
                  </a:lnTo>
                  <a:lnTo>
                    <a:pt x="123751" y="99826"/>
                  </a:lnTo>
                  <a:lnTo>
                    <a:pt x="37430" y="186147"/>
                  </a:lnTo>
                  <a:cubicBezTo>
                    <a:pt x="31626" y="191951"/>
                    <a:pt x="22213" y="191951"/>
                    <a:pt x="16371" y="186147"/>
                  </a:cubicBezTo>
                  <a:cubicBezTo>
                    <a:pt x="10530" y="180342"/>
                    <a:pt x="10567" y="170929"/>
                    <a:pt x="16371" y="165088"/>
                  </a:cubicBezTo>
                  <a:lnTo>
                    <a:pt x="102691" y="78767"/>
                  </a:lnTo>
                  <a:close/>
                  <a:moveTo>
                    <a:pt x="145442" y="139378"/>
                  </a:moveTo>
                  <a:cubicBezTo>
                    <a:pt x="140791" y="134727"/>
                    <a:pt x="140791" y="127174"/>
                    <a:pt x="145442" y="122523"/>
                  </a:cubicBezTo>
                  <a:lnTo>
                    <a:pt x="188119" y="79846"/>
                  </a:lnTo>
                  <a:cubicBezTo>
                    <a:pt x="192770" y="75195"/>
                    <a:pt x="200323" y="75195"/>
                    <a:pt x="204974" y="79846"/>
                  </a:cubicBezTo>
                  <a:lnTo>
                    <a:pt x="211931" y="86804"/>
                  </a:lnTo>
                  <a:cubicBezTo>
                    <a:pt x="216582" y="91455"/>
                    <a:pt x="216582" y="99008"/>
                    <a:pt x="211931" y="103659"/>
                  </a:cubicBezTo>
                  <a:lnTo>
                    <a:pt x="169255" y="146372"/>
                  </a:lnTo>
                  <a:cubicBezTo>
                    <a:pt x="164604" y="151023"/>
                    <a:pt x="157051" y="151023"/>
                    <a:pt x="152400" y="146372"/>
                  </a:cubicBezTo>
                  <a:lnTo>
                    <a:pt x="145442" y="139415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22" name="Text 20"/>
            <p:cNvSpPr/>
            <p:nvPr/>
          </p:nvSpPr>
          <p:spPr>
            <a:xfrm>
              <a:off x="1104900" y="4786341"/>
              <a:ext cx="4848225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Мониторинг законодательства</a:t>
              </a:r>
              <a:endParaRPr lang="en-US" sz="1600" dirty="0"/>
            </a:p>
          </p:txBody>
        </p:sp>
        <p:sp>
          <p:nvSpPr>
            <p:cNvPr id="23" name="Text 21"/>
            <p:cNvSpPr/>
            <p:nvPr/>
          </p:nvSpPr>
          <p:spPr>
            <a:xfrm>
              <a:off x="1104900" y="5110162"/>
              <a:ext cx="4991100" cy="7700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Выявление пробелов и противоречий,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подготов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лены мотивированные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предложений</a:t>
              </a:r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по</a:t>
              </a:r>
              <a:r>
                <a:rPr lang="en-US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dirty="0" err="1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совершенствованию</a:t>
              </a:r>
              <a:r>
                <a:rPr lang="ru-RU" sz="1400" dirty="0">
                  <a:solidFill>
                    <a:srgbClr val="4A4A4A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законодательства, участие в оценке регулирующего воздействия и оценке фактического воздействия проектов нормативных правовых актов</a:t>
              </a:r>
              <a:endParaRPr lang="en-US" sz="1400" dirty="0"/>
            </a:p>
          </p:txBody>
        </p:sp>
      </p:grpSp>
      <p:sp>
        <p:nvSpPr>
          <p:cNvPr id="26" name="Shape 24"/>
          <p:cNvSpPr/>
          <p:nvPr/>
        </p:nvSpPr>
        <p:spPr>
          <a:xfrm>
            <a:off x="6446048" y="15049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2875" y="53578"/>
                </a:moveTo>
                <a:cubicBezTo>
                  <a:pt x="142875" y="89743"/>
                  <a:pt x="110877" y="119063"/>
                  <a:pt x="71438" y="119063"/>
                </a:cubicBezTo>
                <a:cubicBezTo>
                  <a:pt x="61503" y="119063"/>
                  <a:pt x="52053" y="117202"/>
                  <a:pt x="43458" y="113854"/>
                </a:cubicBezTo>
                <a:lnTo>
                  <a:pt x="13097" y="129927"/>
                </a:lnTo>
                <a:cubicBezTo>
                  <a:pt x="9637" y="131750"/>
                  <a:pt x="5395" y="131118"/>
                  <a:pt x="2604" y="128364"/>
                </a:cubicBezTo>
                <a:cubicBezTo>
                  <a:pt x="-186" y="125611"/>
                  <a:pt x="-819" y="121332"/>
                  <a:pt x="1042" y="117872"/>
                </a:cubicBezTo>
                <a:lnTo>
                  <a:pt x="14288" y="92869"/>
                </a:lnTo>
                <a:cubicBezTo>
                  <a:pt x="5321" y="81930"/>
                  <a:pt x="0" y="68312"/>
                  <a:pt x="0" y="53578"/>
                </a:cubicBezTo>
                <a:cubicBezTo>
                  <a:pt x="0" y="17413"/>
                  <a:pt x="31998" y="-11906"/>
                  <a:pt x="71438" y="-11906"/>
                </a:cubicBezTo>
                <a:cubicBezTo>
                  <a:pt x="110877" y="-11906"/>
                  <a:pt x="142875" y="17413"/>
                  <a:pt x="142875" y="53578"/>
                </a:cubicBezTo>
                <a:close/>
                <a:moveTo>
                  <a:pt x="142875" y="190500"/>
                </a:moveTo>
                <a:cubicBezTo>
                  <a:pt x="107863" y="190500"/>
                  <a:pt x="78730" y="167394"/>
                  <a:pt x="72628" y="136922"/>
                </a:cubicBezTo>
                <a:cubicBezTo>
                  <a:pt x="117277" y="136364"/>
                  <a:pt x="156083" y="104589"/>
                  <a:pt x="160362" y="61503"/>
                </a:cubicBezTo>
                <a:cubicBezTo>
                  <a:pt x="191356" y="68647"/>
                  <a:pt x="214313" y="94357"/>
                  <a:pt x="214313" y="125016"/>
                </a:cubicBezTo>
                <a:cubicBezTo>
                  <a:pt x="214313" y="139750"/>
                  <a:pt x="208992" y="153367"/>
                  <a:pt x="200025" y="164306"/>
                </a:cubicBezTo>
                <a:lnTo>
                  <a:pt x="213271" y="189309"/>
                </a:lnTo>
                <a:cubicBezTo>
                  <a:pt x="215094" y="192770"/>
                  <a:pt x="214461" y="197011"/>
                  <a:pt x="211708" y="199802"/>
                </a:cubicBezTo>
                <a:cubicBezTo>
                  <a:pt x="208955" y="202592"/>
                  <a:pt x="204676" y="203225"/>
                  <a:pt x="201216" y="201364"/>
                </a:cubicBezTo>
                <a:lnTo>
                  <a:pt x="170855" y="185291"/>
                </a:lnTo>
                <a:cubicBezTo>
                  <a:pt x="162260" y="188640"/>
                  <a:pt x="152809" y="190500"/>
                  <a:pt x="142875" y="190500"/>
                </a:cubicBezTo>
                <a:close/>
              </a:path>
            </a:pathLst>
          </a:custGeom>
          <a:solidFill>
            <a:srgbClr val="FDFDFD"/>
          </a:solidFill>
          <a:ln/>
        </p:spPr>
      </p:sp>
      <p:sp>
        <p:nvSpPr>
          <p:cNvPr id="28" name="Text 26"/>
          <p:cNvSpPr/>
          <p:nvPr/>
        </p:nvSpPr>
        <p:spPr>
          <a:xfrm>
            <a:off x="6896104" y="1676404"/>
            <a:ext cx="48291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ACFFC9C-F6CC-4DE7-83B8-D21C1A68D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807" y="1143000"/>
            <a:ext cx="4605445" cy="247542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34B544D-3BB1-468E-8738-EB0F4D6E7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807" y="3973274"/>
            <a:ext cx="4605445" cy="2274281"/>
          </a:xfrm>
          <a:prstGeom prst="rect">
            <a:avLst/>
          </a:prstGeom>
        </p:spPr>
      </p:pic>
      <p:sp>
        <p:nvSpPr>
          <p:cNvPr id="39" name="Text 20">
            <a:extLst>
              <a:ext uri="{FF2B5EF4-FFF2-40B4-BE49-F238E27FC236}">
                <a16:creationId xmlns:a16="http://schemas.microsoft.com/office/drawing/2014/main" id="{4A1321F7-6D0B-4DF6-A793-05AEE140D625}"/>
              </a:ext>
            </a:extLst>
          </p:cNvPr>
          <p:cNvSpPr/>
          <p:nvPr/>
        </p:nvSpPr>
        <p:spPr>
          <a:xfrm>
            <a:off x="6648084" y="3575468"/>
            <a:ext cx="4605444" cy="38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125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Личный прием Уполномоченного в приемной Президента РФ</a:t>
            </a:r>
            <a:endParaRPr lang="en-US" sz="1250" b="1" dirty="0"/>
          </a:p>
        </p:txBody>
      </p:sp>
      <p:sp>
        <p:nvSpPr>
          <p:cNvPr id="40" name="Text 20">
            <a:extLst>
              <a:ext uri="{FF2B5EF4-FFF2-40B4-BE49-F238E27FC236}">
                <a16:creationId xmlns:a16="http://schemas.microsoft.com/office/drawing/2014/main" id="{351552ED-065C-4510-AD91-D067ECD72881}"/>
              </a:ext>
            </a:extLst>
          </p:cNvPr>
          <p:cNvSpPr/>
          <p:nvPr/>
        </p:nvSpPr>
        <p:spPr>
          <a:xfrm>
            <a:off x="6672637" y="6268749"/>
            <a:ext cx="458089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115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Совместная встреча с предпринимателями в прокуратуре области</a:t>
            </a:r>
            <a:endParaRPr lang="en-US" sz="115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973BEF-FCE6-4972-92E5-43FD73E84C1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33DA260-952B-415E-A1AB-42F6D4E5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080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81000" y="256952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Направления деятельности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Ключевые направления: комплексная защита бизнеса</a:t>
            </a:r>
            <a:endParaRPr lang="en-US" sz="3000" dirty="0"/>
          </a:p>
        </p:txBody>
      </p:sp>
      <p:sp>
        <p:nvSpPr>
          <p:cNvPr id="24" name="Shape 22"/>
          <p:cNvSpPr/>
          <p:nvPr/>
        </p:nvSpPr>
        <p:spPr>
          <a:xfrm>
            <a:off x="6225321" y="1212407"/>
            <a:ext cx="5638800" cy="1036849"/>
          </a:xfrm>
          <a:custGeom>
            <a:avLst/>
            <a:gdLst/>
            <a:ahLst/>
            <a:cxnLst/>
            <a:rect l="l" t="t" r="r" b="b"/>
            <a:pathLst>
              <a:path w="5638800" h="828675">
                <a:moveTo>
                  <a:pt x="38102" y="0"/>
                </a:moveTo>
                <a:lnTo>
                  <a:pt x="5600698" y="0"/>
                </a:lnTo>
                <a:cubicBezTo>
                  <a:pt x="5621741" y="0"/>
                  <a:pt x="5638800" y="17059"/>
                  <a:pt x="5638800" y="38102"/>
                </a:cubicBezTo>
                <a:lnTo>
                  <a:pt x="5638800" y="790573"/>
                </a:lnTo>
                <a:cubicBezTo>
                  <a:pt x="5638800" y="811616"/>
                  <a:pt x="5621741" y="828675"/>
                  <a:pt x="5600698" y="828675"/>
                </a:cubicBezTo>
                <a:lnTo>
                  <a:pt x="38102" y="828675"/>
                </a:lnTo>
                <a:cubicBezTo>
                  <a:pt x="17059" y="828675"/>
                  <a:pt x="0" y="811616"/>
                  <a:pt x="0" y="79057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8CE44CA-3A3B-4C87-8CD8-EA2A5CB0ABCA}"/>
              </a:ext>
            </a:extLst>
          </p:cNvPr>
          <p:cNvGrpSpPr/>
          <p:nvPr/>
        </p:nvGrpSpPr>
        <p:grpSpPr>
          <a:xfrm>
            <a:off x="6324600" y="1422707"/>
            <a:ext cx="457200" cy="457200"/>
            <a:chOff x="6324600" y="1371600"/>
            <a:chExt cx="457200" cy="457200"/>
          </a:xfrm>
        </p:grpSpPr>
        <p:sp>
          <p:nvSpPr>
            <p:cNvPr id="25" name="Shape 23"/>
            <p:cNvSpPr/>
            <p:nvPr/>
          </p:nvSpPr>
          <p:spPr>
            <a:xfrm>
              <a:off x="6324600" y="13716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4A4A4A"/>
            </a:solidFill>
            <a:ln/>
          </p:spPr>
        </p:sp>
        <p:sp>
          <p:nvSpPr>
            <p:cNvPr id="26" name="Shape 24"/>
            <p:cNvSpPr/>
            <p:nvPr/>
          </p:nvSpPr>
          <p:spPr>
            <a:xfrm>
              <a:off x="6446048" y="1504950"/>
              <a:ext cx="214313" cy="190500"/>
            </a:xfrm>
            <a:custGeom>
              <a:avLst/>
              <a:gdLst/>
              <a:ahLst/>
              <a:cxnLst/>
              <a:rect l="l" t="t" r="r" b="b"/>
              <a:pathLst>
                <a:path w="214313" h="190500">
                  <a:moveTo>
                    <a:pt x="142875" y="53578"/>
                  </a:moveTo>
                  <a:cubicBezTo>
                    <a:pt x="142875" y="89743"/>
                    <a:pt x="110877" y="119063"/>
                    <a:pt x="71438" y="119063"/>
                  </a:cubicBezTo>
                  <a:cubicBezTo>
                    <a:pt x="61503" y="119063"/>
                    <a:pt x="52053" y="117202"/>
                    <a:pt x="43458" y="113854"/>
                  </a:cubicBezTo>
                  <a:lnTo>
                    <a:pt x="13097" y="129927"/>
                  </a:lnTo>
                  <a:cubicBezTo>
                    <a:pt x="9637" y="131750"/>
                    <a:pt x="5395" y="131118"/>
                    <a:pt x="2604" y="128364"/>
                  </a:cubicBezTo>
                  <a:cubicBezTo>
                    <a:pt x="-186" y="125611"/>
                    <a:pt x="-819" y="121332"/>
                    <a:pt x="1042" y="117872"/>
                  </a:cubicBezTo>
                  <a:lnTo>
                    <a:pt x="14288" y="92869"/>
                  </a:lnTo>
                  <a:cubicBezTo>
                    <a:pt x="5321" y="81930"/>
                    <a:pt x="0" y="68312"/>
                    <a:pt x="0" y="53578"/>
                  </a:cubicBezTo>
                  <a:cubicBezTo>
                    <a:pt x="0" y="17413"/>
                    <a:pt x="31998" y="-11906"/>
                    <a:pt x="71438" y="-11906"/>
                  </a:cubicBezTo>
                  <a:cubicBezTo>
                    <a:pt x="110877" y="-11906"/>
                    <a:pt x="142875" y="17413"/>
                    <a:pt x="142875" y="53578"/>
                  </a:cubicBezTo>
                  <a:close/>
                  <a:moveTo>
                    <a:pt x="142875" y="190500"/>
                  </a:moveTo>
                  <a:cubicBezTo>
                    <a:pt x="107863" y="190500"/>
                    <a:pt x="78730" y="167394"/>
                    <a:pt x="72628" y="136922"/>
                  </a:cubicBezTo>
                  <a:cubicBezTo>
                    <a:pt x="117277" y="136364"/>
                    <a:pt x="156083" y="104589"/>
                    <a:pt x="160362" y="61503"/>
                  </a:cubicBezTo>
                  <a:cubicBezTo>
                    <a:pt x="191356" y="68647"/>
                    <a:pt x="214313" y="94357"/>
                    <a:pt x="214313" y="125016"/>
                  </a:cubicBezTo>
                  <a:cubicBezTo>
                    <a:pt x="214313" y="139750"/>
                    <a:pt x="208992" y="153367"/>
                    <a:pt x="200025" y="164306"/>
                  </a:cubicBezTo>
                  <a:lnTo>
                    <a:pt x="213271" y="189309"/>
                  </a:lnTo>
                  <a:cubicBezTo>
                    <a:pt x="215094" y="192770"/>
                    <a:pt x="214461" y="197011"/>
                    <a:pt x="211708" y="199802"/>
                  </a:cubicBezTo>
                  <a:cubicBezTo>
                    <a:pt x="208955" y="202592"/>
                    <a:pt x="204676" y="203225"/>
                    <a:pt x="201216" y="201364"/>
                  </a:cubicBezTo>
                  <a:lnTo>
                    <a:pt x="170855" y="185291"/>
                  </a:lnTo>
                  <a:cubicBezTo>
                    <a:pt x="162260" y="188640"/>
                    <a:pt x="152809" y="190500"/>
                    <a:pt x="142875" y="190500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27" name="Text 25"/>
          <p:cNvSpPr/>
          <p:nvPr/>
        </p:nvSpPr>
        <p:spPr>
          <a:xfrm>
            <a:off x="6919916" y="1454944"/>
            <a:ext cx="4848225" cy="381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Организовано и проведено 153 мероприятия по актуальным вопросам защиты бизнеса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896104" y="1676404"/>
            <a:ext cx="48291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25321" y="2400664"/>
            <a:ext cx="5638800" cy="1185611"/>
          </a:xfrm>
          <a:custGeom>
            <a:avLst/>
            <a:gdLst/>
            <a:ahLst/>
            <a:cxnLst/>
            <a:rect l="l" t="t" r="r" b="b"/>
            <a:pathLst>
              <a:path w="5638800" h="1047750">
                <a:moveTo>
                  <a:pt x="38096" y="0"/>
                </a:moveTo>
                <a:lnTo>
                  <a:pt x="5600704" y="0"/>
                </a:lnTo>
                <a:cubicBezTo>
                  <a:pt x="5621744" y="0"/>
                  <a:pt x="5638800" y="17056"/>
                  <a:pt x="5638800" y="38096"/>
                </a:cubicBezTo>
                <a:lnTo>
                  <a:pt x="5638800" y="1009654"/>
                </a:lnTo>
                <a:cubicBezTo>
                  <a:pt x="5638800" y="1030694"/>
                  <a:pt x="5621744" y="1047750"/>
                  <a:pt x="5600704" y="1047750"/>
                </a:cubicBezTo>
                <a:lnTo>
                  <a:pt x="38096" y="1047750"/>
                </a:lnTo>
                <a:cubicBezTo>
                  <a:pt x="17056" y="1047750"/>
                  <a:pt x="0" y="1030694"/>
                  <a:pt x="0" y="100965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89498C-9C3C-4120-831A-7F212CB3DB18}"/>
              </a:ext>
            </a:extLst>
          </p:cNvPr>
          <p:cNvGrpSpPr/>
          <p:nvPr/>
        </p:nvGrpSpPr>
        <p:grpSpPr>
          <a:xfrm>
            <a:off x="6317609" y="2550527"/>
            <a:ext cx="457200" cy="457200"/>
            <a:chOff x="6324600" y="2312194"/>
            <a:chExt cx="457200" cy="457200"/>
          </a:xfrm>
        </p:grpSpPr>
        <p:sp>
          <p:nvSpPr>
            <p:cNvPr id="30" name="Shape 28"/>
            <p:cNvSpPr/>
            <p:nvPr/>
          </p:nvSpPr>
          <p:spPr>
            <a:xfrm>
              <a:off x="6324600" y="231219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4A4A4A"/>
            </a:solidFill>
            <a:ln/>
          </p:spPr>
        </p:sp>
        <p:sp>
          <p:nvSpPr>
            <p:cNvPr id="31" name="Shape 29"/>
            <p:cNvSpPr/>
            <p:nvPr/>
          </p:nvSpPr>
          <p:spPr>
            <a:xfrm>
              <a:off x="6457950" y="244554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95250" y="0"/>
                  </a:moveTo>
                  <a:cubicBezTo>
                    <a:pt x="96962" y="0"/>
                    <a:pt x="98673" y="372"/>
                    <a:pt x="100236" y="1079"/>
                  </a:cubicBezTo>
                  <a:lnTo>
                    <a:pt x="170334" y="30807"/>
                  </a:lnTo>
                  <a:cubicBezTo>
                    <a:pt x="178519" y="34268"/>
                    <a:pt x="184621" y="42342"/>
                    <a:pt x="184584" y="52090"/>
                  </a:cubicBezTo>
                  <a:cubicBezTo>
                    <a:pt x="184398" y="88999"/>
                    <a:pt x="169218" y="156530"/>
                    <a:pt x="105110" y="187226"/>
                  </a:cubicBezTo>
                  <a:cubicBezTo>
                    <a:pt x="98896" y="190202"/>
                    <a:pt x="91678" y="190202"/>
                    <a:pt x="85465" y="187226"/>
                  </a:cubicBezTo>
                  <a:cubicBezTo>
                    <a:pt x="21320" y="156530"/>
                    <a:pt x="6176" y="88999"/>
                    <a:pt x="5990" y="52090"/>
                  </a:cubicBezTo>
                  <a:cubicBezTo>
                    <a:pt x="5953" y="42342"/>
                    <a:pt x="12055" y="34268"/>
                    <a:pt x="20241" y="30807"/>
                  </a:cubicBezTo>
                  <a:lnTo>
                    <a:pt x="90301" y="1079"/>
                  </a:lnTo>
                  <a:cubicBezTo>
                    <a:pt x="91864" y="372"/>
                    <a:pt x="93538" y="0"/>
                    <a:pt x="95250" y="0"/>
                  </a:cubicBezTo>
                  <a:close/>
                  <a:moveTo>
                    <a:pt x="95250" y="24854"/>
                  </a:moveTo>
                  <a:lnTo>
                    <a:pt x="95250" y="165534"/>
                  </a:lnTo>
                  <a:cubicBezTo>
                    <a:pt x="146596" y="140680"/>
                    <a:pt x="160400" y="85613"/>
                    <a:pt x="160734" y="52648"/>
                  </a:cubicBezTo>
                  <a:lnTo>
                    <a:pt x="95250" y="24892"/>
                  </a:lnTo>
                  <a:lnTo>
                    <a:pt x="95250" y="24892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32" name="Text 30"/>
          <p:cNvSpPr/>
          <p:nvPr/>
        </p:nvSpPr>
        <p:spPr>
          <a:xfrm>
            <a:off x="6896104" y="2544459"/>
            <a:ext cx="484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Развитие институтов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896104" y="2837058"/>
            <a:ext cx="4829175" cy="6233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Содействие развитию общественных институтов защиты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прав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предпринимателей</a:t>
            </a: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формирование отраслевых ассоциаций, предпринимательских объединений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6248399" y="3778517"/>
            <a:ext cx="5638800" cy="1561199"/>
          </a:xfrm>
          <a:custGeom>
            <a:avLst/>
            <a:gdLst/>
            <a:ahLst/>
            <a:cxnLst/>
            <a:rect l="l" t="t" r="r" b="b"/>
            <a:pathLst>
              <a:path w="5638800" h="1047750">
                <a:moveTo>
                  <a:pt x="38096" y="0"/>
                </a:moveTo>
                <a:lnTo>
                  <a:pt x="5600704" y="0"/>
                </a:lnTo>
                <a:cubicBezTo>
                  <a:pt x="5621744" y="0"/>
                  <a:pt x="5638800" y="17056"/>
                  <a:pt x="5638800" y="38096"/>
                </a:cubicBezTo>
                <a:lnTo>
                  <a:pt x="5638800" y="1009654"/>
                </a:lnTo>
                <a:cubicBezTo>
                  <a:pt x="5638800" y="1030694"/>
                  <a:pt x="5621744" y="1047750"/>
                  <a:pt x="5600704" y="1047750"/>
                </a:cubicBezTo>
                <a:lnTo>
                  <a:pt x="38096" y="1047750"/>
                </a:lnTo>
                <a:cubicBezTo>
                  <a:pt x="17056" y="1047750"/>
                  <a:pt x="0" y="1030694"/>
                  <a:pt x="0" y="100965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942478-0698-402D-8DF8-592824F0F8E6}"/>
              </a:ext>
            </a:extLst>
          </p:cNvPr>
          <p:cNvGrpSpPr/>
          <p:nvPr/>
        </p:nvGrpSpPr>
        <p:grpSpPr>
          <a:xfrm>
            <a:off x="6317609" y="3741652"/>
            <a:ext cx="457200" cy="457200"/>
            <a:chOff x="6324600" y="3469481"/>
            <a:chExt cx="457200" cy="457200"/>
          </a:xfrm>
        </p:grpSpPr>
        <p:sp>
          <p:nvSpPr>
            <p:cNvPr id="35" name="Shape 33"/>
            <p:cNvSpPr/>
            <p:nvPr/>
          </p:nvSpPr>
          <p:spPr>
            <a:xfrm>
              <a:off x="6324600" y="346948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4A4A4A"/>
            </a:solidFill>
            <a:ln/>
          </p:spPr>
        </p:sp>
        <p:sp>
          <p:nvSpPr>
            <p:cNvPr id="36" name="Shape 34"/>
            <p:cNvSpPr/>
            <p:nvPr/>
          </p:nvSpPr>
          <p:spPr>
            <a:xfrm>
              <a:off x="6434142" y="3602831"/>
              <a:ext cx="238125" cy="190500"/>
            </a:xfrm>
            <a:custGeom>
              <a:avLst/>
              <a:gdLst/>
              <a:ahLst/>
              <a:cxnLst/>
              <a:rect l="l" t="t" r="r" b="b"/>
              <a:pathLst>
                <a:path w="238125" h="190500">
                  <a:moveTo>
                    <a:pt x="142875" y="11906"/>
                  </a:moveTo>
                  <a:lnTo>
                    <a:pt x="190500" y="11906"/>
                  </a:lnTo>
                  <a:cubicBezTo>
                    <a:pt x="197086" y="11906"/>
                    <a:pt x="202406" y="17227"/>
                    <a:pt x="202406" y="23812"/>
                  </a:cubicBezTo>
                  <a:cubicBezTo>
                    <a:pt x="202406" y="30398"/>
                    <a:pt x="197086" y="35719"/>
                    <a:pt x="190500" y="35719"/>
                  </a:cubicBezTo>
                  <a:lnTo>
                    <a:pt x="148233" y="35719"/>
                  </a:lnTo>
                  <a:cubicBezTo>
                    <a:pt x="146298" y="45318"/>
                    <a:pt x="139712" y="53243"/>
                    <a:pt x="130969" y="57038"/>
                  </a:cubicBezTo>
                  <a:lnTo>
                    <a:pt x="130969" y="166688"/>
                  </a:lnTo>
                  <a:lnTo>
                    <a:pt x="190500" y="166688"/>
                  </a:lnTo>
                  <a:cubicBezTo>
                    <a:pt x="197086" y="166688"/>
                    <a:pt x="202406" y="172008"/>
                    <a:pt x="202406" y="178594"/>
                  </a:cubicBezTo>
                  <a:cubicBezTo>
                    <a:pt x="202406" y="185179"/>
                    <a:pt x="197086" y="190500"/>
                    <a:pt x="190500" y="190500"/>
                  </a:cubicBezTo>
                  <a:lnTo>
                    <a:pt x="47625" y="190500"/>
                  </a:lnTo>
                  <a:cubicBezTo>
                    <a:pt x="41039" y="190500"/>
                    <a:pt x="35719" y="185179"/>
                    <a:pt x="35719" y="178594"/>
                  </a:cubicBezTo>
                  <a:cubicBezTo>
                    <a:pt x="35719" y="172008"/>
                    <a:pt x="41039" y="166688"/>
                    <a:pt x="47625" y="166688"/>
                  </a:cubicBezTo>
                  <a:lnTo>
                    <a:pt x="107156" y="166688"/>
                  </a:lnTo>
                  <a:lnTo>
                    <a:pt x="107156" y="57038"/>
                  </a:lnTo>
                  <a:cubicBezTo>
                    <a:pt x="98413" y="53206"/>
                    <a:pt x="91827" y="45281"/>
                    <a:pt x="89892" y="35719"/>
                  </a:cubicBezTo>
                  <a:lnTo>
                    <a:pt x="47625" y="35719"/>
                  </a:lnTo>
                  <a:cubicBezTo>
                    <a:pt x="41039" y="35719"/>
                    <a:pt x="35719" y="30398"/>
                    <a:pt x="35719" y="23812"/>
                  </a:cubicBezTo>
                  <a:cubicBezTo>
                    <a:pt x="35719" y="17227"/>
                    <a:pt x="41039" y="11906"/>
                    <a:pt x="47625" y="11906"/>
                  </a:cubicBezTo>
                  <a:lnTo>
                    <a:pt x="95250" y="11906"/>
                  </a:lnTo>
                  <a:cubicBezTo>
                    <a:pt x="100682" y="4688"/>
                    <a:pt x="109314" y="0"/>
                    <a:pt x="119063" y="0"/>
                  </a:cubicBezTo>
                  <a:cubicBezTo>
                    <a:pt x="128811" y="0"/>
                    <a:pt x="137443" y="4688"/>
                    <a:pt x="142875" y="11906"/>
                  </a:cubicBezTo>
                  <a:close/>
                  <a:moveTo>
                    <a:pt x="163562" y="119063"/>
                  </a:moveTo>
                  <a:lnTo>
                    <a:pt x="217438" y="119063"/>
                  </a:lnTo>
                  <a:lnTo>
                    <a:pt x="190500" y="72851"/>
                  </a:lnTo>
                  <a:lnTo>
                    <a:pt x="163562" y="119063"/>
                  </a:lnTo>
                  <a:close/>
                  <a:moveTo>
                    <a:pt x="190500" y="154781"/>
                  </a:moveTo>
                  <a:cubicBezTo>
                    <a:pt x="167097" y="154781"/>
                    <a:pt x="147638" y="142131"/>
                    <a:pt x="143619" y="125425"/>
                  </a:cubicBezTo>
                  <a:cubicBezTo>
                    <a:pt x="142652" y="121332"/>
                    <a:pt x="143991" y="117128"/>
                    <a:pt x="146112" y="113481"/>
                  </a:cubicBezTo>
                  <a:lnTo>
                    <a:pt x="181533" y="52760"/>
                  </a:lnTo>
                  <a:cubicBezTo>
                    <a:pt x="183393" y="49560"/>
                    <a:pt x="186817" y="47625"/>
                    <a:pt x="190500" y="47625"/>
                  </a:cubicBezTo>
                  <a:cubicBezTo>
                    <a:pt x="194183" y="47625"/>
                    <a:pt x="197607" y="49597"/>
                    <a:pt x="199467" y="52760"/>
                  </a:cubicBezTo>
                  <a:lnTo>
                    <a:pt x="234888" y="113481"/>
                  </a:lnTo>
                  <a:cubicBezTo>
                    <a:pt x="237009" y="117128"/>
                    <a:pt x="238348" y="121332"/>
                    <a:pt x="237381" y="125425"/>
                  </a:cubicBezTo>
                  <a:cubicBezTo>
                    <a:pt x="233363" y="142094"/>
                    <a:pt x="213903" y="154781"/>
                    <a:pt x="190500" y="154781"/>
                  </a:cubicBezTo>
                  <a:close/>
                  <a:moveTo>
                    <a:pt x="47179" y="72851"/>
                  </a:moveTo>
                  <a:lnTo>
                    <a:pt x="20241" y="119063"/>
                  </a:lnTo>
                  <a:lnTo>
                    <a:pt x="74154" y="119063"/>
                  </a:lnTo>
                  <a:lnTo>
                    <a:pt x="47179" y="72851"/>
                  </a:lnTo>
                  <a:close/>
                  <a:moveTo>
                    <a:pt x="335" y="125425"/>
                  </a:moveTo>
                  <a:cubicBezTo>
                    <a:pt x="-633" y="121332"/>
                    <a:pt x="707" y="117128"/>
                    <a:pt x="2828" y="113481"/>
                  </a:cubicBezTo>
                  <a:lnTo>
                    <a:pt x="38249" y="52760"/>
                  </a:lnTo>
                  <a:cubicBezTo>
                    <a:pt x="40109" y="49560"/>
                    <a:pt x="43532" y="47625"/>
                    <a:pt x="47216" y="47625"/>
                  </a:cubicBezTo>
                  <a:cubicBezTo>
                    <a:pt x="50899" y="47625"/>
                    <a:pt x="54322" y="49597"/>
                    <a:pt x="56183" y="52760"/>
                  </a:cubicBezTo>
                  <a:lnTo>
                    <a:pt x="91604" y="113481"/>
                  </a:lnTo>
                  <a:cubicBezTo>
                    <a:pt x="93725" y="117128"/>
                    <a:pt x="95064" y="121332"/>
                    <a:pt x="94097" y="125425"/>
                  </a:cubicBezTo>
                  <a:cubicBezTo>
                    <a:pt x="90078" y="142094"/>
                    <a:pt x="70619" y="154781"/>
                    <a:pt x="47216" y="154781"/>
                  </a:cubicBezTo>
                  <a:cubicBezTo>
                    <a:pt x="23812" y="154781"/>
                    <a:pt x="4353" y="142131"/>
                    <a:pt x="335" y="125425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37" name="Text 35"/>
          <p:cNvSpPr/>
          <p:nvPr/>
        </p:nvSpPr>
        <p:spPr>
          <a:xfrm>
            <a:off x="6901230" y="3726656"/>
            <a:ext cx="484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Правотворческая деятельность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892609" y="4375390"/>
            <a:ext cx="4829175" cy="582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Подготовка и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внесение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за все время работы более </a:t>
            </a:r>
            <a:b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</a:b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43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</a:rPr>
              <a:t>законодательн</a:t>
            </a:r>
            <a:r>
              <a:rPr lang="ru-RU" sz="1400" dirty="0" err="1">
                <a:solidFill>
                  <a:srgbClr val="4A4A4A"/>
                </a:solidFill>
                <a:latin typeface="Quattrocento Sans" pitchFamily="34" charset="0"/>
              </a:rPr>
              <a:t>ых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</a:rPr>
              <a:t>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</a:rPr>
              <a:t>инициатив</a:t>
            </a:r>
            <a:r>
              <a:rPr lang="ru-RU" sz="1400" dirty="0">
                <a:solidFill>
                  <a:srgbClr val="4A4A4A"/>
                </a:solidFill>
              </a:rPr>
              <a:t> </a:t>
            </a: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(мотивированного предложения)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участие в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рабочих</a:t>
            </a:r>
            <a:r>
              <a:rPr lang="en-US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группах</a:t>
            </a:r>
            <a:r>
              <a:rPr lang="ru-RU" sz="1400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по ключевым направлениям законодательной деятельности, взаимодействие с полномочным представителем Губернатора в Законодательном Собрании Пензенской области</a:t>
            </a:r>
            <a:endParaRPr lang="en-US" sz="1400" dirty="0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F7B078D-393D-4347-BBA7-8840D22CD824}"/>
              </a:ext>
            </a:extLst>
          </p:cNvPr>
          <p:cNvGrpSpPr/>
          <p:nvPr/>
        </p:nvGrpSpPr>
        <p:grpSpPr>
          <a:xfrm>
            <a:off x="6248400" y="5415916"/>
            <a:ext cx="5638800" cy="1112044"/>
            <a:chOff x="6172200" y="4474369"/>
            <a:chExt cx="5638800" cy="1112044"/>
          </a:xfrm>
        </p:grpSpPr>
        <p:sp>
          <p:nvSpPr>
            <p:cNvPr id="39" name="Shape 37"/>
            <p:cNvSpPr/>
            <p:nvPr/>
          </p:nvSpPr>
          <p:spPr>
            <a:xfrm>
              <a:off x="6172200" y="4474369"/>
              <a:ext cx="5638800" cy="1112044"/>
            </a:xfrm>
            <a:custGeom>
              <a:avLst/>
              <a:gdLst/>
              <a:ahLst/>
              <a:cxnLst/>
              <a:rect l="l" t="t" r="r" b="b"/>
              <a:pathLst>
                <a:path w="5638800" h="1066800">
                  <a:moveTo>
                    <a:pt x="38095" y="0"/>
                  </a:moveTo>
                  <a:lnTo>
                    <a:pt x="5600705" y="0"/>
                  </a:lnTo>
                  <a:cubicBezTo>
                    <a:pt x="5621730" y="0"/>
                    <a:pt x="5638800" y="17070"/>
                    <a:pt x="5638800" y="38095"/>
                  </a:cubicBezTo>
                  <a:lnTo>
                    <a:pt x="5638800" y="1028705"/>
                  </a:lnTo>
                  <a:cubicBezTo>
                    <a:pt x="5638800" y="1049730"/>
                    <a:pt x="5621730" y="1066800"/>
                    <a:pt x="5600705" y="1066800"/>
                  </a:cubicBezTo>
                  <a:lnTo>
                    <a:pt x="38095" y="1066800"/>
                  </a:lnTo>
                  <a:cubicBezTo>
                    <a:pt x="17070" y="1066800"/>
                    <a:pt x="0" y="1049730"/>
                    <a:pt x="0" y="1028705"/>
                  </a:cubicBezTo>
                  <a:lnTo>
                    <a:pt x="0" y="38095"/>
                  </a:lnTo>
                  <a:cubicBezTo>
                    <a:pt x="0" y="17070"/>
                    <a:pt x="17070" y="0"/>
                    <a:pt x="38095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40" name="Text 38"/>
            <p:cNvSpPr/>
            <p:nvPr/>
          </p:nvSpPr>
          <p:spPr>
            <a:xfrm>
              <a:off x="6324600" y="4626769"/>
              <a:ext cx="5410200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FDFDFD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Цифровые каналы взаимодействия</a:t>
              </a:r>
              <a:endParaRPr lang="en-US" sz="1600" dirty="0"/>
            </a:p>
          </p:txBody>
        </p:sp>
        <p:sp>
          <p:nvSpPr>
            <p:cNvPr id="41" name="Shape 39"/>
            <p:cNvSpPr/>
            <p:nvPr/>
          </p:nvSpPr>
          <p:spPr>
            <a:xfrm>
              <a:off x="6343650" y="4960144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41724" y="6511"/>
                  </a:moveTo>
                  <a:cubicBezTo>
                    <a:pt x="39666" y="1589"/>
                    <a:pt x="34301" y="-1016"/>
                    <a:pt x="29196" y="365"/>
                  </a:cubicBezTo>
                  <a:lnTo>
                    <a:pt x="27764" y="755"/>
                  </a:lnTo>
                  <a:cubicBezTo>
                    <a:pt x="10939" y="5339"/>
                    <a:pt x="-3438" y="21643"/>
                    <a:pt x="755" y="41490"/>
                  </a:cubicBezTo>
                  <a:cubicBezTo>
                    <a:pt x="10418" y="87068"/>
                    <a:pt x="46282" y="122932"/>
                    <a:pt x="91860" y="132595"/>
                  </a:cubicBezTo>
                  <a:cubicBezTo>
                    <a:pt x="111733" y="136814"/>
                    <a:pt x="128011" y="122411"/>
                    <a:pt x="132595" y="105586"/>
                  </a:cubicBezTo>
                  <a:lnTo>
                    <a:pt x="132985" y="104154"/>
                  </a:lnTo>
                  <a:cubicBezTo>
                    <a:pt x="134392" y="99023"/>
                    <a:pt x="131761" y="93658"/>
                    <a:pt x="126865" y="91626"/>
                  </a:cubicBezTo>
                  <a:lnTo>
                    <a:pt x="101523" y="81078"/>
                  </a:lnTo>
                  <a:cubicBezTo>
                    <a:pt x="97226" y="79281"/>
                    <a:pt x="92251" y="80531"/>
                    <a:pt x="89282" y="84151"/>
                  </a:cubicBezTo>
                  <a:lnTo>
                    <a:pt x="79229" y="96444"/>
                  </a:lnTo>
                  <a:cubicBezTo>
                    <a:pt x="60919" y="87355"/>
                    <a:pt x="46178" y="72144"/>
                    <a:pt x="37713" y="53470"/>
                  </a:cubicBezTo>
                  <a:lnTo>
                    <a:pt x="49225" y="44094"/>
                  </a:lnTo>
                  <a:cubicBezTo>
                    <a:pt x="52845" y="41151"/>
                    <a:pt x="54069" y="36176"/>
                    <a:pt x="52298" y="31853"/>
                  </a:cubicBezTo>
                  <a:lnTo>
                    <a:pt x="41724" y="6511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42" name="Text 40"/>
            <p:cNvSpPr/>
            <p:nvPr/>
          </p:nvSpPr>
          <p:spPr>
            <a:xfrm>
              <a:off x="6567488" y="4931569"/>
              <a:ext cx="2324100" cy="2166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Горячая</a:t>
              </a:r>
              <a:r>
                <a:rPr lang="en-US" sz="1200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200" dirty="0" err="1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линия</a:t>
              </a:r>
              <a:r>
                <a:rPr lang="ru-RU" sz="1200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(8412) 45-83-30</a:t>
              </a:r>
              <a:endParaRPr lang="en-US" sz="1200" dirty="0"/>
            </a:p>
          </p:txBody>
        </p:sp>
        <p:sp>
          <p:nvSpPr>
            <p:cNvPr id="43" name="Shape 41"/>
            <p:cNvSpPr/>
            <p:nvPr/>
          </p:nvSpPr>
          <p:spPr>
            <a:xfrm>
              <a:off x="9048750" y="4960144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91652" y="72926"/>
                  </a:moveTo>
                  <a:lnTo>
                    <a:pt x="41932" y="72926"/>
                  </a:lnTo>
                  <a:cubicBezTo>
                    <a:pt x="42688" y="89725"/>
                    <a:pt x="46412" y="105195"/>
                    <a:pt x="51699" y="116525"/>
                  </a:cubicBezTo>
                  <a:cubicBezTo>
                    <a:pt x="54668" y="122906"/>
                    <a:pt x="57872" y="127412"/>
                    <a:pt x="60841" y="130173"/>
                  </a:cubicBezTo>
                  <a:cubicBezTo>
                    <a:pt x="63758" y="132907"/>
                    <a:pt x="65763" y="133350"/>
                    <a:pt x="66805" y="133350"/>
                  </a:cubicBezTo>
                  <a:cubicBezTo>
                    <a:pt x="67847" y="133350"/>
                    <a:pt x="69852" y="132907"/>
                    <a:pt x="72770" y="130173"/>
                  </a:cubicBezTo>
                  <a:cubicBezTo>
                    <a:pt x="75739" y="127412"/>
                    <a:pt x="78942" y="122880"/>
                    <a:pt x="81911" y="116525"/>
                  </a:cubicBezTo>
                  <a:cubicBezTo>
                    <a:pt x="87198" y="105195"/>
                    <a:pt x="90923" y="89725"/>
                    <a:pt x="91678" y="72926"/>
                  </a:cubicBezTo>
                  <a:close/>
                  <a:moveTo>
                    <a:pt x="41906" y="60424"/>
                  </a:moveTo>
                  <a:lnTo>
                    <a:pt x="91626" y="60424"/>
                  </a:lnTo>
                  <a:cubicBezTo>
                    <a:pt x="90897" y="43625"/>
                    <a:pt x="87172" y="28155"/>
                    <a:pt x="81885" y="16825"/>
                  </a:cubicBezTo>
                  <a:cubicBezTo>
                    <a:pt x="78916" y="10470"/>
                    <a:pt x="75713" y="5938"/>
                    <a:pt x="72743" y="3177"/>
                  </a:cubicBezTo>
                  <a:cubicBezTo>
                    <a:pt x="69826" y="443"/>
                    <a:pt x="67821" y="0"/>
                    <a:pt x="66779" y="0"/>
                  </a:cubicBezTo>
                  <a:cubicBezTo>
                    <a:pt x="65737" y="0"/>
                    <a:pt x="63732" y="443"/>
                    <a:pt x="60815" y="3177"/>
                  </a:cubicBezTo>
                  <a:cubicBezTo>
                    <a:pt x="57846" y="5938"/>
                    <a:pt x="54642" y="10470"/>
                    <a:pt x="51673" y="16825"/>
                  </a:cubicBezTo>
                  <a:cubicBezTo>
                    <a:pt x="46386" y="28155"/>
                    <a:pt x="42662" y="43625"/>
                    <a:pt x="41906" y="60424"/>
                  </a:cubicBezTo>
                  <a:close/>
                  <a:moveTo>
                    <a:pt x="29405" y="60424"/>
                  </a:moveTo>
                  <a:cubicBezTo>
                    <a:pt x="30316" y="38130"/>
                    <a:pt x="36072" y="17424"/>
                    <a:pt x="44485" y="3829"/>
                  </a:cubicBezTo>
                  <a:cubicBezTo>
                    <a:pt x="20497" y="12319"/>
                    <a:pt x="2839" y="34171"/>
                    <a:pt x="391" y="60424"/>
                  </a:cubicBezTo>
                  <a:lnTo>
                    <a:pt x="29405" y="60424"/>
                  </a:lnTo>
                  <a:close/>
                  <a:moveTo>
                    <a:pt x="391" y="72926"/>
                  </a:moveTo>
                  <a:cubicBezTo>
                    <a:pt x="2839" y="99179"/>
                    <a:pt x="20497" y="121031"/>
                    <a:pt x="44485" y="129521"/>
                  </a:cubicBezTo>
                  <a:cubicBezTo>
                    <a:pt x="36072" y="115926"/>
                    <a:pt x="30316" y="95220"/>
                    <a:pt x="29405" y="72926"/>
                  </a:cubicBezTo>
                  <a:lnTo>
                    <a:pt x="391" y="72926"/>
                  </a:lnTo>
                  <a:close/>
                  <a:moveTo>
                    <a:pt x="104154" y="72926"/>
                  </a:moveTo>
                  <a:cubicBezTo>
                    <a:pt x="103242" y="95220"/>
                    <a:pt x="97486" y="115926"/>
                    <a:pt x="89074" y="129521"/>
                  </a:cubicBezTo>
                  <a:cubicBezTo>
                    <a:pt x="113061" y="121005"/>
                    <a:pt x="130719" y="99179"/>
                    <a:pt x="133168" y="72926"/>
                  </a:cubicBezTo>
                  <a:lnTo>
                    <a:pt x="104154" y="72926"/>
                  </a:lnTo>
                  <a:close/>
                  <a:moveTo>
                    <a:pt x="133168" y="60424"/>
                  </a:moveTo>
                  <a:cubicBezTo>
                    <a:pt x="130719" y="34171"/>
                    <a:pt x="113061" y="12319"/>
                    <a:pt x="89074" y="3829"/>
                  </a:cubicBezTo>
                  <a:cubicBezTo>
                    <a:pt x="97486" y="17424"/>
                    <a:pt x="103242" y="38130"/>
                    <a:pt x="104154" y="60424"/>
                  </a:cubicBezTo>
                  <a:lnTo>
                    <a:pt x="133168" y="60424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44" name="Text 42"/>
            <p:cNvSpPr/>
            <p:nvPr/>
          </p:nvSpPr>
          <p:spPr>
            <a:xfrm>
              <a:off x="9272587" y="4931569"/>
              <a:ext cx="1817443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Официальный сайт</a:t>
              </a:r>
              <a:endParaRPr lang="en-US" sz="1200" dirty="0"/>
            </a:p>
          </p:txBody>
        </p:sp>
        <p:sp>
          <p:nvSpPr>
            <p:cNvPr id="45" name="Shape 43"/>
            <p:cNvSpPr/>
            <p:nvPr/>
          </p:nvSpPr>
          <p:spPr>
            <a:xfrm>
              <a:off x="6343650" y="5226844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66675" y="2084"/>
                  </a:moveTo>
                  <a:cubicBezTo>
                    <a:pt x="31026" y="2084"/>
                    <a:pt x="2084" y="31026"/>
                    <a:pt x="2084" y="66675"/>
                  </a:cubicBezTo>
                  <a:cubicBezTo>
                    <a:pt x="2084" y="102324"/>
                    <a:pt x="31026" y="131266"/>
                    <a:pt x="66675" y="131266"/>
                  </a:cubicBezTo>
                  <a:cubicBezTo>
                    <a:pt x="102324" y="131266"/>
                    <a:pt x="131266" y="102324"/>
                    <a:pt x="131266" y="66675"/>
                  </a:cubicBezTo>
                  <a:cubicBezTo>
                    <a:pt x="131266" y="31026"/>
                    <a:pt x="102324" y="2084"/>
                    <a:pt x="66675" y="2084"/>
                  </a:cubicBezTo>
                  <a:close/>
                  <a:moveTo>
                    <a:pt x="96627" y="46021"/>
                  </a:moveTo>
                  <a:cubicBezTo>
                    <a:pt x="95663" y="56231"/>
                    <a:pt x="91444" y="81026"/>
                    <a:pt x="89308" y="92459"/>
                  </a:cubicBezTo>
                  <a:cubicBezTo>
                    <a:pt x="88396" y="97304"/>
                    <a:pt x="86625" y="98919"/>
                    <a:pt x="84906" y="99075"/>
                  </a:cubicBezTo>
                  <a:cubicBezTo>
                    <a:pt x="81156" y="99413"/>
                    <a:pt x="78317" y="96601"/>
                    <a:pt x="74671" y="94204"/>
                  </a:cubicBezTo>
                  <a:cubicBezTo>
                    <a:pt x="68993" y="90480"/>
                    <a:pt x="65763" y="88162"/>
                    <a:pt x="60268" y="84516"/>
                  </a:cubicBezTo>
                  <a:cubicBezTo>
                    <a:pt x="53887" y="80323"/>
                    <a:pt x="58028" y="78005"/>
                    <a:pt x="61648" y="74228"/>
                  </a:cubicBezTo>
                  <a:cubicBezTo>
                    <a:pt x="62612" y="73238"/>
                    <a:pt x="79124" y="58210"/>
                    <a:pt x="79437" y="56856"/>
                  </a:cubicBezTo>
                  <a:cubicBezTo>
                    <a:pt x="79489" y="56674"/>
                    <a:pt x="79515" y="56049"/>
                    <a:pt x="79124" y="55710"/>
                  </a:cubicBezTo>
                  <a:cubicBezTo>
                    <a:pt x="78734" y="55372"/>
                    <a:pt x="78187" y="55502"/>
                    <a:pt x="77796" y="55580"/>
                  </a:cubicBezTo>
                  <a:cubicBezTo>
                    <a:pt x="77223" y="55710"/>
                    <a:pt x="68134" y="61700"/>
                    <a:pt x="50553" y="73577"/>
                  </a:cubicBezTo>
                  <a:cubicBezTo>
                    <a:pt x="47975" y="75348"/>
                    <a:pt x="45631" y="76207"/>
                    <a:pt x="43547" y="76155"/>
                  </a:cubicBezTo>
                  <a:cubicBezTo>
                    <a:pt x="41229" y="76103"/>
                    <a:pt x="36801" y="74853"/>
                    <a:pt x="33494" y="73785"/>
                  </a:cubicBezTo>
                  <a:cubicBezTo>
                    <a:pt x="29457" y="72483"/>
                    <a:pt x="26227" y="71780"/>
                    <a:pt x="26514" y="69540"/>
                  </a:cubicBezTo>
                  <a:cubicBezTo>
                    <a:pt x="26670" y="68368"/>
                    <a:pt x="28259" y="67196"/>
                    <a:pt x="31306" y="65972"/>
                  </a:cubicBezTo>
                  <a:cubicBezTo>
                    <a:pt x="50136" y="57768"/>
                    <a:pt x="62690" y="52350"/>
                    <a:pt x="68967" y="49746"/>
                  </a:cubicBezTo>
                  <a:cubicBezTo>
                    <a:pt x="86912" y="42297"/>
                    <a:pt x="90636" y="40995"/>
                    <a:pt x="93059" y="40943"/>
                  </a:cubicBezTo>
                  <a:cubicBezTo>
                    <a:pt x="93605" y="40943"/>
                    <a:pt x="94777" y="41073"/>
                    <a:pt x="95559" y="41698"/>
                  </a:cubicBezTo>
                  <a:cubicBezTo>
                    <a:pt x="96080" y="42141"/>
                    <a:pt x="96392" y="42766"/>
                    <a:pt x="96470" y="43443"/>
                  </a:cubicBezTo>
                  <a:cubicBezTo>
                    <a:pt x="96601" y="44276"/>
                    <a:pt x="96627" y="45136"/>
                    <a:pt x="96575" y="45995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46" name="Text 44"/>
            <p:cNvSpPr/>
            <p:nvPr/>
          </p:nvSpPr>
          <p:spPr>
            <a:xfrm>
              <a:off x="6567488" y="5198269"/>
              <a:ext cx="1418132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Telegram-канал</a:t>
              </a:r>
              <a:endParaRPr lang="en-US" sz="1200" dirty="0"/>
            </a:p>
          </p:txBody>
        </p:sp>
        <p:sp>
          <p:nvSpPr>
            <p:cNvPr id="47" name="Shape 45"/>
            <p:cNvSpPr/>
            <p:nvPr/>
          </p:nvSpPr>
          <p:spPr>
            <a:xfrm>
              <a:off x="9057084" y="5226844"/>
              <a:ext cx="116681" cy="133350"/>
            </a:xfrm>
            <a:custGeom>
              <a:avLst/>
              <a:gdLst/>
              <a:ahLst/>
              <a:cxnLst/>
              <a:rect l="l" t="t" r="r" b="b"/>
              <a:pathLst>
                <a:path w="116681" h="133350">
                  <a:moveTo>
                    <a:pt x="8204" y="16539"/>
                  </a:moveTo>
                  <a:cubicBezTo>
                    <a:pt x="0" y="24743"/>
                    <a:pt x="0" y="37947"/>
                    <a:pt x="0" y="64331"/>
                  </a:cubicBezTo>
                  <a:lnTo>
                    <a:pt x="0" y="69019"/>
                  </a:lnTo>
                  <a:cubicBezTo>
                    <a:pt x="0" y="95403"/>
                    <a:pt x="0" y="108607"/>
                    <a:pt x="8204" y="116811"/>
                  </a:cubicBezTo>
                  <a:cubicBezTo>
                    <a:pt x="16408" y="125016"/>
                    <a:pt x="29613" y="125016"/>
                    <a:pt x="55997" y="125016"/>
                  </a:cubicBezTo>
                  <a:lnTo>
                    <a:pt x="60659" y="125016"/>
                  </a:lnTo>
                  <a:cubicBezTo>
                    <a:pt x="87068" y="125016"/>
                    <a:pt x="100273" y="125016"/>
                    <a:pt x="108451" y="116811"/>
                  </a:cubicBezTo>
                  <a:cubicBezTo>
                    <a:pt x="116629" y="108607"/>
                    <a:pt x="116681" y="95403"/>
                    <a:pt x="116681" y="69019"/>
                  </a:cubicBezTo>
                  <a:lnTo>
                    <a:pt x="116681" y="64357"/>
                  </a:lnTo>
                  <a:cubicBezTo>
                    <a:pt x="116681" y="37947"/>
                    <a:pt x="116681" y="24743"/>
                    <a:pt x="108477" y="16565"/>
                  </a:cubicBezTo>
                  <a:cubicBezTo>
                    <a:pt x="100273" y="8386"/>
                    <a:pt x="87068" y="8334"/>
                    <a:pt x="60685" y="8334"/>
                  </a:cubicBezTo>
                  <a:lnTo>
                    <a:pt x="55997" y="8334"/>
                  </a:lnTo>
                  <a:cubicBezTo>
                    <a:pt x="29613" y="8334"/>
                    <a:pt x="16408" y="8334"/>
                    <a:pt x="8204" y="16539"/>
                  </a:cubicBezTo>
                  <a:close/>
                  <a:moveTo>
                    <a:pt x="19690" y="43834"/>
                  </a:moveTo>
                  <a:lnTo>
                    <a:pt x="32999" y="43834"/>
                  </a:lnTo>
                  <a:cubicBezTo>
                    <a:pt x="33442" y="66102"/>
                    <a:pt x="43261" y="75530"/>
                    <a:pt x="51048" y="77484"/>
                  </a:cubicBezTo>
                  <a:lnTo>
                    <a:pt x="51048" y="43834"/>
                  </a:lnTo>
                  <a:lnTo>
                    <a:pt x="63602" y="43834"/>
                  </a:lnTo>
                  <a:lnTo>
                    <a:pt x="63602" y="63029"/>
                  </a:lnTo>
                  <a:cubicBezTo>
                    <a:pt x="71285" y="62195"/>
                    <a:pt x="79359" y="53444"/>
                    <a:pt x="82068" y="43834"/>
                  </a:cubicBezTo>
                  <a:lnTo>
                    <a:pt x="94621" y="43834"/>
                  </a:lnTo>
                  <a:cubicBezTo>
                    <a:pt x="93605" y="48834"/>
                    <a:pt x="91548" y="53548"/>
                    <a:pt x="88605" y="57716"/>
                  </a:cubicBezTo>
                  <a:cubicBezTo>
                    <a:pt x="85662" y="61883"/>
                    <a:pt x="81911" y="65399"/>
                    <a:pt x="77536" y="68029"/>
                  </a:cubicBezTo>
                  <a:cubicBezTo>
                    <a:pt x="82406" y="70452"/>
                    <a:pt x="86704" y="73863"/>
                    <a:pt x="90141" y="78057"/>
                  </a:cubicBezTo>
                  <a:cubicBezTo>
                    <a:pt x="93579" y="82250"/>
                    <a:pt x="96106" y="87146"/>
                    <a:pt x="97512" y="92381"/>
                  </a:cubicBezTo>
                  <a:lnTo>
                    <a:pt x="83708" y="92381"/>
                  </a:lnTo>
                  <a:cubicBezTo>
                    <a:pt x="82432" y="87823"/>
                    <a:pt x="79854" y="83760"/>
                    <a:pt x="76260" y="80661"/>
                  </a:cubicBezTo>
                  <a:cubicBezTo>
                    <a:pt x="72665" y="77562"/>
                    <a:pt x="68264" y="75608"/>
                    <a:pt x="63576" y="75035"/>
                  </a:cubicBezTo>
                  <a:lnTo>
                    <a:pt x="63576" y="92381"/>
                  </a:lnTo>
                  <a:lnTo>
                    <a:pt x="62065" y="92381"/>
                  </a:lnTo>
                  <a:cubicBezTo>
                    <a:pt x="35473" y="92381"/>
                    <a:pt x="20315" y="74150"/>
                    <a:pt x="19664" y="43808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  <p:sp>
          <p:nvSpPr>
            <p:cNvPr id="48" name="Text 46"/>
            <p:cNvSpPr/>
            <p:nvPr/>
          </p:nvSpPr>
          <p:spPr>
            <a:xfrm>
              <a:off x="9272588" y="5198269"/>
              <a:ext cx="1171575" cy="1905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rgbClr val="FDFDFD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Сеть «ВКонтакте»</a:t>
              </a:r>
              <a:endParaRPr lang="en-US" sz="12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867F384-280B-4CF0-A38B-D63C5697B29E}"/>
              </a:ext>
            </a:extLst>
          </p:cNvPr>
          <p:cNvGrpSpPr/>
          <p:nvPr/>
        </p:nvGrpSpPr>
        <p:grpSpPr>
          <a:xfrm>
            <a:off x="545284" y="1207572"/>
            <a:ext cx="4855875" cy="5488231"/>
            <a:chOff x="545284" y="1207572"/>
            <a:chExt cx="4855875" cy="548823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ADCD77E-74E9-4E1E-85BF-DD5A60E6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284" y="1207572"/>
              <a:ext cx="4813709" cy="2465890"/>
            </a:xfrm>
            <a:prstGeom prst="rect">
              <a:avLst/>
            </a:prstGeom>
          </p:spPr>
        </p:pic>
        <p:sp>
          <p:nvSpPr>
            <p:cNvPr id="51" name="Text 20">
              <a:extLst>
                <a:ext uri="{FF2B5EF4-FFF2-40B4-BE49-F238E27FC236}">
                  <a16:creationId xmlns:a16="http://schemas.microsoft.com/office/drawing/2014/main" id="{DA5B2D06-44A4-4152-A82A-CAE9549C5ABB}"/>
                </a:ext>
              </a:extLst>
            </p:cNvPr>
            <p:cNvSpPr/>
            <p:nvPr/>
          </p:nvSpPr>
          <p:spPr>
            <a:xfrm>
              <a:off x="554112" y="3640931"/>
              <a:ext cx="4826113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ru-RU" sz="110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Общественные слушания Доклада о результатах работы Уполномоченного</a:t>
              </a:r>
              <a:endParaRPr lang="en-US" sz="1100" b="1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2ACD614-3403-43B7-A530-A825BDBD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112" y="3993356"/>
              <a:ext cx="4826113" cy="2435747"/>
            </a:xfrm>
            <a:prstGeom prst="rect">
              <a:avLst/>
            </a:prstGeom>
          </p:spPr>
        </p:pic>
        <p:sp>
          <p:nvSpPr>
            <p:cNvPr id="52" name="Text 20">
              <a:extLst>
                <a:ext uri="{FF2B5EF4-FFF2-40B4-BE49-F238E27FC236}">
                  <a16:creationId xmlns:a16="http://schemas.microsoft.com/office/drawing/2014/main" id="{31050E4E-EAAF-4985-9EC6-447726300E98}"/>
                </a:ext>
              </a:extLst>
            </p:cNvPr>
            <p:cNvSpPr/>
            <p:nvPr/>
          </p:nvSpPr>
          <p:spPr>
            <a:xfrm>
              <a:off x="554112" y="6429103"/>
              <a:ext cx="4847047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ru-RU" sz="110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Семинар для предпринимателей с МЧС, организованный Уполномоченным</a:t>
              </a:r>
              <a:endParaRPr lang="en-US" sz="1100" b="1" dirty="0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F023951-5C2D-4EE2-8EEB-26A504B64D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79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F58A0C2-0674-4AE0-B19B-B5BC3B153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98"/>
            <a:ext cx="12223700" cy="6964598"/>
          </a:xfrm>
          <a:prstGeom prst="rect">
            <a:avLst/>
          </a:prstGeom>
          <a:ln>
            <a:noFill/>
          </a:ln>
        </p:spPr>
      </p:pic>
      <p:sp>
        <p:nvSpPr>
          <p:cNvPr id="2" name="Text 0"/>
          <p:cNvSpPr/>
          <p:nvPr/>
        </p:nvSpPr>
        <p:spPr>
          <a:xfrm>
            <a:off x="386889" y="2667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Практические результаты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Результаты работы</a:t>
            </a: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: </a:t>
            </a:r>
            <a:r>
              <a:rPr lang="en-US" sz="3000" b="1" dirty="0" err="1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конкретные</a:t>
            </a:r>
            <a:r>
              <a:rPr lang="en-US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примеры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-990600" y="137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" name="Shape 4"/>
          <p:cNvSpPr/>
          <p:nvPr/>
        </p:nvSpPr>
        <p:spPr>
          <a:xfrm>
            <a:off x="-883444" y="14763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0716" y="10716"/>
                </a:moveTo>
                <a:cubicBezTo>
                  <a:pt x="4789" y="10716"/>
                  <a:pt x="0" y="15504"/>
                  <a:pt x="0" y="21431"/>
                </a:cubicBezTo>
                <a:lnTo>
                  <a:pt x="0" y="144661"/>
                </a:lnTo>
                <a:cubicBezTo>
                  <a:pt x="0" y="153535"/>
                  <a:pt x="7200" y="160734"/>
                  <a:pt x="16073" y="160734"/>
                </a:cubicBezTo>
                <a:lnTo>
                  <a:pt x="155377" y="160734"/>
                </a:lnTo>
                <a:cubicBezTo>
                  <a:pt x="164250" y="160734"/>
                  <a:pt x="171450" y="153535"/>
                  <a:pt x="171450" y="144661"/>
                </a:cubicBezTo>
                <a:lnTo>
                  <a:pt x="171450" y="50966"/>
                </a:lnTo>
                <a:cubicBezTo>
                  <a:pt x="171450" y="44872"/>
                  <a:pt x="164954" y="41021"/>
                  <a:pt x="159596" y="43901"/>
                </a:cubicBezTo>
                <a:lnTo>
                  <a:pt x="107156" y="72130"/>
                </a:lnTo>
                <a:lnTo>
                  <a:pt x="107156" y="50966"/>
                </a:lnTo>
                <a:cubicBezTo>
                  <a:pt x="107156" y="44872"/>
                  <a:pt x="100660" y="41021"/>
                  <a:pt x="95302" y="43901"/>
                </a:cubicBezTo>
                <a:lnTo>
                  <a:pt x="42863" y="72130"/>
                </a:lnTo>
                <a:lnTo>
                  <a:pt x="42863" y="21431"/>
                </a:lnTo>
                <a:cubicBezTo>
                  <a:pt x="42863" y="15504"/>
                  <a:pt x="38074" y="10716"/>
                  <a:pt x="32147" y="10716"/>
                </a:cubicBezTo>
                <a:lnTo>
                  <a:pt x="10716" y="10716"/>
                </a:lnTo>
                <a:close/>
              </a:path>
            </a:pathLst>
          </a:custGeom>
          <a:solidFill>
            <a:srgbClr val="FDFDFD"/>
          </a:solidFill>
          <a:ln/>
        </p:spPr>
      </p:sp>
      <p:sp>
        <p:nvSpPr>
          <p:cNvPr id="9" name="Shape 7"/>
          <p:cNvSpPr/>
          <p:nvPr/>
        </p:nvSpPr>
        <p:spPr>
          <a:xfrm>
            <a:off x="-950119" y="23622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13" name="Shape 11"/>
          <p:cNvSpPr/>
          <p:nvPr/>
        </p:nvSpPr>
        <p:spPr>
          <a:xfrm>
            <a:off x="4501307" y="14763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5358" y="8037"/>
                </a:moveTo>
                <a:cubicBezTo>
                  <a:pt x="5358" y="3583"/>
                  <a:pt x="8941" y="0"/>
                  <a:pt x="13395" y="0"/>
                </a:cubicBezTo>
                <a:lnTo>
                  <a:pt x="158055" y="0"/>
                </a:lnTo>
                <a:cubicBezTo>
                  <a:pt x="162509" y="0"/>
                  <a:pt x="166092" y="3583"/>
                  <a:pt x="166092" y="8037"/>
                </a:cubicBezTo>
                <a:cubicBezTo>
                  <a:pt x="166092" y="12490"/>
                  <a:pt x="162509" y="16073"/>
                  <a:pt x="158055" y="16073"/>
                </a:cubicBezTo>
                <a:lnTo>
                  <a:pt x="155377" y="16073"/>
                </a:lnTo>
                <a:lnTo>
                  <a:pt x="155377" y="155377"/>
                </a:lnTo>
                <a:lnTo>
                  <a:pt x="158055" y="155377"/>
                </a:lnTo>
                <a:cubicBezTo>
                  <a:pt x="162509" y="155377"/>
                  <a:pt x="166092" y="158960"/>
                  <a:pt x="166092" y="163413"/>
                </a:cubicBezTo>
                <a:cubicBezTo>
                  <a:pt x="166092" y="167867"/>
                  <a:pt x="162509" y="171450"/>
                  <a:pt x="158055" y="171450"/>
                </a:cubicBezTo>
                <a:lnTo>
                  <a:pt x="13395" y="171450"/>
                </a:lnTo>
                <a:cubicBezTo>
                  <a:pt x="8941" y="171450"/>
                  <a:pt x="5358" y="167867"/>
                  <a:pt x="5358" y="163413"/>
                </a:cubicBezTo>
                <a:cubicBezTo>
                  <a:pt x="5358" y="158960"/>
                  <a:pt x="8941" y="155377"/>
                  <a:pt x="13395" y="155377"/>
                </a:cubicBezTo>
                <a:lnTo>
                  <a:pt x="16073" y="155377"/>
                </a:lnTo>
                <a:lnTo>
                  <a:pt x="16073" y="16073"/>
                </a:lnTo>
                <a:lnTo>
                  <a:pt x="13395" y="16073"/>
                </a:lnTo>
                <a:cubicBezTo>
                  <a:pt x="8941" y="16073"/>
                  <a:pt x="5358" y="12490"/>
                  <a:pt x="5358" y="8037"/>
                </a:cubicBezTo>
                <a:close/>
                <a:moveTo>
                  <a:pt x="75009" y="37505"/>
                </a:moveTo>
                <a:lnTo>
                  <a:pt x="75009" y="48220"/>
                </a:lnTo>
                <a:cubicBezTo>
                  <a:pt x="75009" y="51167"/>
                  <a:pt x="77420" y="53578"/>
                  <a:pt x="80367" y="53578"/>
                </a:cubicBezTo>
                <a:lnTo>
                  <a:pt x="91083" y="53578"/>
                </a:lnTo>
                <a:cubicBezTo>
                  <a:pt x="94030" y="53578"/>
                  <a:pt x="96441" y="51167"/>
                  <a:pt x="96441" y="48220"/>
                </a:cubicBezTo>
                <a:lnTo>
                  <a:pt x="96441" y="37505"/>
                </a:lnTo>
                <a:cubicBezTo>
                  <a:pt x="96441" y="34558"/>
                  <a:pt x="94030" y="32147"/>
                  <a:pt x="91083" y="32147"/>
                </a:cubicBezTo>
                <a:lnTo>
                  <a:pt x="80367" y="32147"/>
                </a:lnTo>
                <a:cubicBezTo>
                  <a:pt x="77420" y="32147"/>
                  <a:pt x="75009" y="34558"/>
                  <a:pt x="75009" y="37505"/>
                </a:cubicBezTo>
                <a:close/>
                <a:moveTo>
                  <a:pt x="42863" y="32147"/>
                </a:moveTo>
                <a:cubicBezTo>
                  <a:pt x="39916" y="32147"/>
                  <a:pt x="37505" y="34558"/>
                  <a:pt x="37505" y="37505"/>
                </a:cubicBezTo>
                <a:lnTo>
                  <a:pt x="37505" y="48220"/>
                </a:lnTo>
                <a:cubicBezTo>
                  <a:pt x="37505" y="51167"/>
                  <a:pt x="39916" y="53578"/>
                  <a:pt x="42863" y="53578"/>
                </a:cubicBezTo>
                <a:lnTo>
                  <a:pt x="53578" y="53578"/>
                </a:lnTo>
                <a:cubicBezTo>
                  <a:pt x="56525" y="53578"/>
                  <a:pt x="58936" y="51167"/>
                  <a:pt x="58936" y="48220"/>
                </a:cubicBezTo>
                <a:lnTo>
                  <a:pt x="58936" y="37505"/>
                </a:lnTo>
                <a:cubicBezTo>
                  <a:pt x="58936" y="34558"/>
                  <a:pt x="56525" y="32147"/>
                  <a:pt x="53578" y="32147"/>
                </a:cubicBezTo>
                <a:lnTo>
                  <a:pt x="42863" y="32147"/>
                </a:lnTo>
                <a:close/>
                <a:moveTo>
                  <a:pt x="75009" y="69652"/>
                </a:moveTo>
                <a:lnTo>
                  <a:pt x="75009" y="80367"/>
                </a:lnTo>
                <a:cubicBezTo>
                  <a:pt x="75009" y="83314"/>
                  <a:pt x="77420" y="85725"/>
                  <a:pt x="80367" y="85725"/>
                </a:cubicBezTo>
                <a:lnTo>
                  <a:pt x="91083" y="85725"/>
                </a:lnTo>
                <a:cubicBezTo>
                  <a:pt x="94030" y="85725"/>
                  <a:pt x="96441" y="83314"/>
                  <a:pt x="96441" y="80367"/>
                </a:cubicBezTo>
                <a:lnTo>
                  <a:pt x="96441" y="69652"/>
                </a:lnTo>
                <a:cubicBezTo>
                  <a:pt x="96441" y="66705"/>
                  <a:pt x="94030" y="64294"/>
                  <a:pt x="91083" y="64294"/>
                </a:cubicBezTo>
                <a:lnTo>
                  <a:pt x="80367" y="64294"/>
                </a:lnTo>
                <a:cubicBezTo>
                  <a:pt x="77420" y="64294"/>
                  <a:pt x="75009" y="66705"/>
                  <a:pt x="75009" y="69652"/>
                </a:cubicBezTo>
                <a:close/>
                <a:moveTo>
                  <a:pt x="117872" y="32147"/>
                </a:moveTo>
                <a:cubicBezTo>
                  <a:pt x="114925" y="32147"/>
                  <a:pt x="112514" y="34558"/>
                  <a:pt x="112514" y="37505"/>
                </a:cubicBezTo>
                <a:lnTo>
                  <a:pt x="112514" y="48220"/>
                </a:lnTo>
                <a:cubicBezTo>
                  <a:pt x="112514" y="51167"/>
                  <a:pt x="114925" y="53578"/>
                  <a:pt x="117872" y="53578"/>
                </a:cubicBezTo>
                <a:lnTo>
                  <a:pt x="128588" y="53578"/>
                </a:lnTo>
                <a:cubicBezTo>
                  <a:pt x="131534" y="53578"/>
                  <a:pt x="133945" y="51167"/>
                  <a:pt x="133945" y="48220"/>
                </a:cubicBezTo>
                <a:lnTo>
                  <a:pt x="133945" y="37505"/>
                </a:lnTo>
                <a:cubicBezTo>
                  <a:pt x="133945" y="34558"/>
                  <a:pt x="131534" y="32147"/>
                  <a:pt x="128588" y="32147"/>
                </a:cubicBezTo>
                <a:lnTo>
                  <a:pt x="117872" y="32147"/>
                </a:lnTo>
                <a:close/>
                <a:moveTo>
                  <a:pt x="37505" y="69652"/>
                </a:moveTo>
                <a:lnTo>
                  <a:pt x="37505" y="80367"/>
                </a:lnTo>
                <a:cubicBezTo>
                  <a:pt x="37505" y="83314"/>
                  <a:pt x="39916" y="85725"/>
                  <a:pt x="42863" y="85725"/>
                </a:cubicBezTo>
                <a:lnTo>
                  <a:pt x="53578" y="85725"/>
                </a:lnTo>
                <a:cubicBezTo>
                  <a:pt x="56525" y="85725"/>
                  <a:pt x="58936" y="83314"/>
                  <a:pt x="58936" y="80367"/>
                </a:cubicBezTo>
                <a:lnTo>
                  <a:pt x="58936" y="69652"/>
                </a:lnTo>
                <a:cubicBezTo>
                  <a:pt x="58936" y="66705"/>
                  <a:pt x="56525" y="64294"/>
                  <a:pt x="53578" y="64294"/>
                </a:cubicBezTo>
                <a:lnTo>
                  <a:pt x="42863" y="64294"/>
                </a:lnTo>
                <a:cubicBezTo>
                  <a:pt x="39916" y="64294"/>
                  <a:pt x="37505" y="66705"/>
                  <a:pt x="37505" y="69652"/>
                </a:cubicBezTo>
                <a:close/>
                <a:moveTo>
                  <a:pt x="117872" y="64294"/>
                </a:moveTo>
                <a:cubicBezTo>
                  <a:pt x="114925" y="64294"/>
                  <a:pt x="112514" y="66705"/>
                  <a:pt x="112514" y="69652"/>
                </a:cubicBezTo>
                <a:lnTo>
                  <a:pt x="112514" y="80367"/>
                </a:lnTo>
                <a:cubicBezTo>
                  <a:pt x="112514" y="83314"/>
                  <a:pt x="114925" y="85725"/>
                  <a:pt x="117872" y="85725"/>
                </a:cubicBezTo>
                <a:lnTo>
                  <a:pt x="128588" y="85725"/>
                </a:lnTo>
                <a:cubicBezTo>
                  <a:pt x="131534" y="85725"/>
                  <a:pt x="133945" y="83314"/>
                  <a:pt x="133945" y="80367"/>
                </a:cubicBezTo>
                <a:lnTo>
                  <a:pt x="133945" y="69652"/>
                </a:lnTo>
                <a:cubicBezTo>
                  <a:pt x="133945" y="66705"/>
                  <a:pt x="131534" y="64294"/>
                  <a:pt x="128588" y="64294"/>
                </a:cubicBezTo>
                <a:lnTo>
                  <a:pt x="117872" y="64294"/>
                </a:lnTo>
                <a:close/>
                <a:moveTo>
                  <a:pt x="96441" y="128588"/>
                </a:moveTo>
                <a:lnTo>
                  <a:pt x="111108" y="128588"/>
                </a:lnTo>
                <a:cubicBezTo>
                  <a:pt x="114423" y="128588"/>
                  <a:pt x="116968" y="125574"/>
                  <a:pt x="115796" y="122493"/>
                </a:cubicBezTo>
                <a:cubicBezTo>
                  <a:pt x="111175" y="110404"/>
                  <a:pt x="99454" y="101798"/>
                  <a:pt x="85758" y="101798"/>
                </a:cubicBezTo>
                <a:cubicBezTo>
                  <a:pt x="72063" y="101798"/>
                  <a:pt x="60342" y="110404"/>
                  <a:pt x="55721" y="122493"/>
                </a:cubicBezTo>
                <a:cubicBezTo>
                  <a:pt x="54549" y="125574"/>
                  <a:pt x="57094" y="128588"/>
                  <a:pt x="60409" y="128588"/>
                </a:cubicBezTo>
                <a:lnTo>
                  <a:pt x="75076" y="128588"/>
                </a:lnTo>
                <a:lnTo>
                  <a:pt x="75076" y="155377"/>
                </a:lnTo>
                <a:lnTo>
                  <a:pt x="96508" y="155377"/>
                </a:lnTo>
                <a:lnTo>
                  <a:pt x="96508" y="128588"/>
                </a:lnTo>
                <a:close/>
              </a:path>
            </a:pathLst>
          </a:custGeom>
          <a:solidFill>
            <a:srgbClr val="FDFDFD"/>
          </a:solidFill>
          <a:ln/>
        </p:spPr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0E4924E-99F1-4853-AD03-B875E8820671}"/>
              </a:ext>
            </a:extLst>
          </p:cNvPr>
          <p:cNvGrpSpPr/>
          <p:nvPr/>
        </p:nvGrpSpPr>
        <p:grpSpPr>
          <a:xfrm>
            <a:off x="361483" y="1239391"/>
            <a:ext cx="5414667" cy="1921650"/>
            <a:chOff x="5758795" y="1229617"/>
            <a:chExt cx="6246118" cy="1921650"/>
          </a:xfrm>
        </p:grpSpPr>
        <p:sp>
          <p:nvSpPr>
            <p:cNvPr id="18" name="Shape 16"/>
            <p:cNvSpPr/>
            <p:nvPr/>
          </p:nvSpPr>
          <p:spPr>
            <a:xfrm>
              <a:off x="5758795" y="1229617"/>
              <a:ext cx="6246118" cy="1921650"/>
            </a:xfrm>
            <a:custGeom>
              <a:avLst/>
              <a:gdLst/>
              <a:ahLst/>
              <a:cxnLst/>
              <a:rect l="l" t="t" r="r" b="b"/>
              <a:pathLst>
                <a:path w="3705225" h="1600200">
                  <a:moveTo>
                    <a:pt x="38101" y="0"/>
                  </a:moveTo>
                  <a:lnTo>
                    <a:pt x="3667124" y="0"/>
                  </a:lnTo>
                  <a:cubicBezTo>
                    <a:pt x="3688167" y="0"/>
                    <a:pt x="3705225" y="17058"/>
                    <a:pt x="3705225" y="38101"/>
                  </a:cubicBezTo>
                  <a:lnTo>
                    <a:pt x="3705225" y="1562099"/>
                  </a:lnTo>
                  <a:cubicBezTo>
                    <a:pt x="3705225" y="1583142"/>
                    <a:pt x="3688167" y="1600200"/>
                    <a:pt x="3667124" y="1600200"/>
                  </a:cubicBezTo>
                  <a:lnTo>
                    <a:pt x="38101" y="1600200"/>
                  </a:lnTo>
                  <a:cubicBezTo>
                    <a:pt x="17058" y="1600200"/>
                    <a:pt x="0" y="1583142"/>
                    <a:pt x="0" y="1562099"/>
                  </a:cubicBezTo>
                  <a:lnTo>
                    <a:pt x="0" y="38101"/>
                  </a:lnTo>
                  <a:cubicBezTo>
                    <a:pt x="0" y="17072"/>
                    <a:pt x="17072" y="0"/>
                    <a:pt x="3810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/>
            <a:lstStyle/>
            <a:p>
              <a:endParaRPr lang="ru-RU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A4B1330D-08D7-41EA-B1FB-C7A282E2E0A9}"/>
                </a:ext>
              </a:extLst>
            </p:cNvPr>
            <p:cNvGrpSpPr/>
            <p:nvPr/>
          </p:nvGrpSpPr>
          <p:grpSpPr>
            <a:xfrm>
              <a:off x="5953638" y="1394607"/>
              <a:ext cx="445523" cy="381000"/>
              <a:chOff x="8235566" y="1382945"/>
              <a:chExt cx="445523" cy="381000"/>
            </a:xfrm>
          </p:grpSpPr>
          <p:sp>
            <p:nvSpPr>
              <p:cNvPr id="19" name="Shape 17"/>
              <p:cNvSpPr/>
              <p:nvPr/>
            </p:nvSpPr>
            <p:spPr>
              <a:xfrm>
                <a:off x="8235566" y="1382945"/>
                <a:ext cx="445523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0">
                    <a:moveTo>
                      <a:pt x="190500" y="0"/>
                    </a:moveTo>
                    <a:lnTo>
                      <a:pt x="190500" y="0"/>
                    </a:lnTo>
                    <a:cubicBezTo>
                      <a:pt x="295640" y="0"/>
                      <a:pt x="381000" y="85360"/>
                      <a:pt x="381000" y="190500"/>
                    </a:cubicBezTo>
                    <a:lnTo>
                      <a:pt x="381000" y="190500"/>
                    </a:lnTo>
                    <a:cubicBezTo>
                      <a:pt x="381000" y="295640"/>
                      <a:pt x="295640" y="381000"/>
                      <a:pt x="190500" y="381000"/>
                    </a:cubicBezTo>
                    <a:lnTo>
                      <a:pt x="190500" y="381000"/>
                    </a:lnTo>
                    <a:cubicBezTo>
                      <a:pt x="85360" y="381000"/>
                      <a:pt x="0" y="295640"/>
                      <a:pt x="0" y="190500"/>
                    </a:cubicBezTo>
                    <a:lnTo>
                      <a:pt x="0" y="190500"/>
                    </a:lnTo>
                    <a:cubicBezTo>
                      <a:pt x="0" y="85360"/>
                      <a:pt x="85360" y="0"/>
                      <a:pt x="190500" y="0"/>
                    </a:cubicBezTo>
                    <a:close/>
                  </a:path>
                </a:pathLst>
              </a:custGeom>
              <a:solidFill>
                <a:srgbClr val="004A7C"/>
              </a:solidFill>
              <a:ln>
                <a:noFill/>
              </a:ln>
            </p:spPr>
          </p:sp>
          <p:sp>
            <p:nvSpPr>
              <p:cNvPr id="20" name="Shape 18"/>
              <p:cNvSpPr/>
              <p:nvPr/>
            </p:nvSpPr>
            <p:spPr>
              <a:xfrm>
                <a:off x="8372773" y="1476375"/>
                <a:ext cx="150019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50019" h="171450">
                    <a:moveTo>
                      <a:pt x="96441" y="0"/>
                    </a:moveTo>
                    <a:lnTo>
                      <a:pt x="42863" y="0"/>
                    </a:lnTo>
                    <a:cubicBezTo>
                      <a:pt x="36935" y="0"/>
                      <a:pt x="32147" y="4789"/>
                      <a:pt x="32147" y="10716"/>
                    </a:cubicBezTo>
                    <a:cubicBezTo>
                      <a:pt x="32147" y="16643"/>
                      <a:pt x="36935" y="21431"/>
                      <a:pt x="42863" y="21431"/>
                    </a:cubicBezTo>
                    <a:lnTo>
                      <a:pt x="42863" y="72163"/>
                    </a:lnTo>
                    <a:lnTo>
                      <a:pt x="2511" y="142752"/>
                    </a:lnTo>
                    <a:cubicBezTo>
                      <a:pt x="871" y="145666"/>
                      <a:pt x="0" y="148914"/>
                      <a:pt x="0" y="152262"/>
                    </a:cubicBezTo>
                    <a:cubicBezTo>
                      <a:pt x="0" y="162878"/>
                      <a:pt x="8573" y="171450"/>
                      <a:pt x="19188" y="171450"/>
                    </a:cubicBezTo>
                    <a:lnTo>
                      <a:pt x="130831" y="171450"/>
                    </a:lnTo>
                    <a:cubicBezTo>
                      <a:pt x="141413" y="171450"/>
                      <a:pt x="150019" y="162878"/>
                      <a:pt x="150019" y="152262"/>
                    </a:cubicBezTo>
                    <a:cubicBezTo>
                      <a:pt x="150019" y="148914"/>
                      <a:pt x="149148" y="145632"/>
                      <a:pt x="147507" y="142752"/>
                    </a:cubicBezTo>
                    <a:lnTo>
                      <a:pt x="107156" y="72163"/>
                    </a:lnTo>
                    <a:lnTo>
                      <a:pt x="107156" y="21431"/>
                    </a:lnTo>
                    <a:cubicBezTo>
                      <a:pt x="113083" y="21431"/>
                      <a:pt x="117872" y="16643"/>
                      <a:pt x="117872" y="10716"/>
                    </a:cubicBezTo>
                    <a:cubicBezTo>
                      <a:pt x="117872" y="4789"/>
                      <a:pt x="113083" y="0"/>
                      <a:pt x="107156" y="0"/>
                    </a:cubicBezTo>
                    <a:lnTo>
                      <a:pt x="96441" y="0"/>
                    </a:lnTo>
                    <a:close/>
                    <a:moveTo>
                      <a:pt x="64294" y="72163"/>
                    </a:moveTo>
                    <a:lnTo>
                      <a:pt x="64294" y="21431"/>
                    </a:lnTo>
                    <a:lnTo>
                      <a:pt x="85725" y="21431"/>
                    </a:lnTo>
                    <a:lnTo>
                      <a:pt x="85725" y="72163"/>
                    </a:lnTo>
                    <a:cubicBezTo>
                      <a:pt x="85725" y="75880"/>
                      <a:pt x="86696" y="79564"/>
                      <a:pt x="88538" y="82812"/>
                    </a:cubicBezTo>
                    <a:lnTo>
                      <a:pt x="102468" y="107156"/>
                    </a:lnTo>
                    <a:lnTo>
                      <a:pt x="47551" y="107156"/>
                    </a:lnTo>
                    <a:lnTo>
                      <a:pt x="61481" y="82812"/>
                    </a:lnTo>
                    <a:cubicBezTo>
                      <a:pt x="63323" y="79564"/>
                      <a:pt x="64294" y="75914"/>
                      <a:pt x="64294" y="7216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</p:sp>
        </p:grpSp>
        <p:sp>
          <p:nvSpPr>
            <p:cNvPr id="21" name="Text 19"/>
            <p:cNvSpPr/>
            <p:nvPr/>
          </p:nvSpPr>
          <p:spPr>
            <a:xfrm>
              <a:off x="6528003" y="1466601"/>
              <a:ext cx="547691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Защита от необоснованных налоговых начислений </a:t>
              </a:r>
              <a:endParaRPr lang="en-US" sz="1600" dirty="0"/>
            </a:p>
          </p:txBody>
        </p:sp>
        <p:sp>
          <p:nvSpPr>
            <p:cNvPr id="22" name="Text 20"/>
            <p:cNvSpPr/>
            <p:nvPr/>
          </p:nvSpPr>
          <p:spPr>
            <a:xfrm>
              <a:off x="5953601" y="1866020"/>
              <a:ext cx="5904553" cy="449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algn="just"/>
              <a:r>
                <a:rPr lang="ru-RU" sz="1400" b="1" u="sng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П</a:t>
              </a:r>
              <a:r>
                <a:rPr lang="en-US" sz="1400" b="1" u="sng" dirty="0" err="1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роблема</a:t>
              </a:r>
              <a:r>
                <a:rPr lang="en-US" sz="1400" b="1" u="sng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:</a:t>
              </a:r>
              <a:r>
                <a:rPr lang="ru-RU" sz="1400" b="1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 Налоговая инспекция доначислила более 106 млн. рублей компании «</a:t>
              </a:r>
              <a:r>
                <a:rPr lang="ru-RU" sz="1400" b="1" dirty="0" err="1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Покрофф</a:t>
              </a:r>
              <a:r>
                <a:rPr lang="ru-RU" sz="1400" b="1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», обвинив в «дроблении бизнеса»</a:t>
              </a:r>
              <a:r>
                <a:rPr lang="ru-RU" sz="1400" b="1" dirty="0"/>
                <a:t>.</a:t>
              </a:r>
              <a:r>
                <a:rPr lang="en-US" sz="1400" b="1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endParaRPr lang="en-US" sz="1400" b="1" dirty="0">
                <a:latin typeface="Quattrocento Sans" panose="020B0604020202020204" charset="0"/>
              </a:endParaRPr>
            </a:p>
          </p:txBody>
        </p:sp>
        <p:sp>
          <p:nvSpPr>
            <p:cNvPr id="24" name="Text 22"/>
            <p:cNvSpPr/>
            <p:nvPr/>
          </p:nvSpPr>
          <p:spPr>
            <a:xfrm>
              <a:off x="6228214" y="2390980"/>
              <a:ext cx="5663435" cy="666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en-US" sz="1300" b="1" u="sng" dirty="0">
                  <a:solidFill>
                    <a:srgbClr val="004A7C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Решение:</a:t>
              </a:r>
              <a:r>
                <a:rPr lang="en-US" sz="1300" b="1" dirty="0">
                  <a:solidFill>
                    <a:srgbClr val="004A7C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ru-RU" sz="1300" b="1" dirty="0">
                  <a:solidFill>
                    <a:srgbClr val="004A7C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Аппарат Уполномоченного вступил в дело в качестве третьего лица. Суды трех инстанций, учитывая его правую позицию, полностью согласились с отсутствием схемы дробления и признали решение налогового органа недействительным. </a:t>
              </a:r>
              <a:endParaRPr lang="en-US" sz="1300" dirty="0"/>
            </a:p>
          </p:txBody>
        </p:sp>
      </p:grpSp>
      <p:sp>
        <p:nvSpPr>
          <p:cNvPr id="25" name="Shape 23"/>
          <p:cNvSpPr/>
          <p:nvPr/>
        </p:nvSpPr>
        <p:spPr>
          <a:xfrm>
            <a:off x="361483" y="3236867"/>
            <a:ext cx="5386650" cy="1889189"/>
          </a:xfrm>
          <a:custGeom>
            <a:avLst/>
            <a:gdLst/>
            <a:ahLst/>
            <a:cxnLst/>
            <a:rect l="l" t="t" r="r" b="b"/>
            <a:pathLst>
              <a:path w="5638800" h="1333500">
                <a:moveTo>
                  <a:pt x="38098" y="0"/>
                </a:moveTo>
                <a:lnTo>
                  <a:pt x="5600702" y="0"/>
                </a:lnTo>
                <a:cubicBezTo>
                  <a:pt x="5621743" y="0"/>
                  <a:pt x="5638800" y="17057"/>
                  <a:pt x="5638800" y="38098"/>
                </a:cubicBezTo>
                <a:lnTo>
                  <a:pt x="5638800" y="1295402"/>
                </a:lnTo>
                <a:cubicBezTo>
                  <a:pt x="5638800" y="1316443"/>
                  <a:pt x="5621743" y="1333500"/>
                  <a:pt x="5600702" y="1333500"/>
                </a:cubicBezTo>
                <a:lnTo>
                  <a:pt x="38098" y="1333500"/>
                </a:lnTo>
                <a:cubicBezTo>
                  <a:pt x="17057" y="1333500"/>
                  <a:pt x="0" y="1316443"/>
                  <a:pt x="0" y="12954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26" name="Shape 24"/>
          <p:cNvSpPr/>
          <p:nvPr/>
        </p:nvSpPr>
        <p:spPr>
          <a:xfrm>
            <a:off x="2072412" y="3176660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53578" y="32147"/>
                </a:moveTo>
                <a:lnTo>
                  <a:pt x="53578" y="64294"/>
                </a:lnTo>
                <a:lnTo>
                  <a:pt x="98249" y="64294"/>
                </a:lnTo>
                <a:lnTo>
                  <a:pt x="78961" y="32147"/>
                </a:lnTo>
                <a:lnTo>
                  <a:pt x="53578" y="32147"/>
                </a:lnTo>
                <a:close/>
                <a:moveTo>
                  <a:pt x="32147" y="74675"/>
                </a:moveTo>
                <a:lnTo>
                  <a:pt x="32147" y="21431"/>
                </a:lnTo>
                <a:cubicBezTo>
                  <a:pt x="32147" y="15504"/>
                  <a:pt x="36935" y="10716"/>
                  <a:pt x="42863" y="10716"/>
                </a:cubicBezTo>
                <a:lnTo>
                  <a:pt x="78961" y="10716"/>
                </a:lnTo>
                <a:cubicBezTo>
                  <a:pt x="86495" y="10716"/>
                  <a:pt x="93460" y="14667"/>
                  <a:pt x="97345" y="21130"/>
                </a:cubicBezTo>
                <a:lnTo>
                  <a:pt x="123263" y="64294"/>
                </a:lnTo>
                <a:lnTo>
                  <a:pt x="144694" y="64294"/>
                </a:lnTo>
                <a:lnTo>
                  <a:pt x="144694" y="40184"/>
                </a:lnTo>
                <a:cubicBezTo>
                  <a:pt x="144694" y="35730"/>
                  <a:pt x="148277" y="32147"/>
                  <a:pt x="152731" y="32147"/>
                </a:cubicBezTo>
                <a:cubicBezTo>
                  <a:pt x="157185" y="32147"/>
                  <a:pt x="160768" y="35730"/>
                  <a:pt x="160768" y="40184"/>
                </a:cubicBezTo>
                <a:lnTo>
                  <a:pt x="160768" y="64294"/>
                </a:lnTo>
                <a:lnTo>
                  <a:pt x="176841" y="64294"/>
                </a:lnTo>
                <a:cubicBezTo>
                  <a:pt x="185715" y="64294"/>
                  <a:pt x="192915" y="71493"/>
                  <a:pt x="192915" y="80367"/>
                </a:cubicBezTo>
                <a:lnTo>
                  <a:pt x="192915" y="94264"/>
                </a:lnTo>
                <a:cubicBezTo>
                  <a:pt x="192915" y="99019"/>
                  <a:pt x="190805" y="103573"/>
                  <a:pt x="187122" y="106620"/>
                </a:cubicBezTo>
                <a:lnTo>
                  <a:pt x="175401" y="116398"/>
                </a:lnTo>
                <a:cubicBezTo>
                  <a:pt x="184275" y="121488"/>
                  <a:pt x="190236" y="131032"/>
                  <a:pt x="190236" y="141982"/>
                </a:cubicBezTo>
                <a:cubicBezTo>
                  <a:pt x="190236" y="158256"/>
                  <a:pt x="177042" y="171450"/>
                  <a:pt x="160768" y="171450"/>
                </a:cubicBezTo>
                <a:cubicBezTo>
                  <a:pt x="144494" y="171450"/>
                  <a:pt x="131300" y="158256"/>
                  <a:pt x="131300" y="141982"/>
                </a:cubicBezTo>
                <a:cubicBezTo>
                  <a:pt x="131300" y="137160"/>
                  <a:pt x="132472" y="132606"/>
                  <a:pt x="134515" y="128588"/>
                </a:cubicBezTo>
                <a:lnTo>
                  <a:pt x="100626" y="128588"/>
                </a:lnTo>
                <a:cubicBezTo>
                  <a:pt x="99622" y="133075"/>
                  <a:pt x="97981" y="137294"/>
                  <a:pt x="95804" y="141212"/>
                </a:cubicBezTo>
                <a:cubicBezTo>
                  <a:pt x="98383" y="144360"/>
                  <a:pt x="98215" y="149048"/>
                  <a:pt x="95269" y="151994"/>
                </a:cubicBezTo>
                <a:lnTo>
                  <a:pt x="87701" y="159562"/>
                </a:lnTo>
                <a:cubicBezTo>
                  <a:pt x="84754" y="162509"/>
                  <a:pt x="80099" y="162677"/>
                  <a:pt x="76918" y="160098"/>
                </a:cubicBezTo>
                <a:cubicBezTo>
                  <a:pt x="73804" y="161839"/>
                  <a:pt x="70455" y="163212"/>
                  <a:pt x="66939" y="164217"/>
                </a:cubicBezTo>
                <a:cubicBezTo>
                  <a:pt x="66537" y="168269"/>
                  <a:pt x="63122" y="171450"/>
                  <a:pt x="58936" y="171450"/>
                </a:cubicBezTo>
                <a:lnTo>
                  <a:pt x="48220" y="171450"/>
                </a:lnTo>
                <a:cubicBezTo>
                  <a:pt x="44068" y="171450"/>
                  <a:pt x="40619" y="168269"/>
                  <a:pt x="40217" y="164217"/>
                </a:cubicBezTo>
                <a:cubicBezTo>
                  <a:pt x="36701" y="163212"/>
                  <a:pt x="33386" y="161806"/>
                  <a:pt x="30238" y="160098"/>
                </a:cubicBezTo>
                <a:cubicBezTo>
                  <a:pt x="27090" y="162677"/>
                  <a:pt x="22402" y="162509"/>
                  <a:pt x="19456" y="159562"/>
                </a:cubicBezTo>
                <a:lnTo>
                  <a:pt x="11888" y="151961"/>
                </a:lnTo>
                <a:cubicBezTo>
                  <a:pt x="8941" y="149014"/>
                  <a:pt x="8773" y="144360"/>
                  <a:pt x="11352" y="141178"/>
                </a:cubicBezTo>
                <a:cubicBezTo>
                  <a:pt x="9611" y="138064"/>
                  <a:pt x="8238" y="134715"/>
                  <a:pt x="7233" y="131199"/>
                </a:cubicBezTo>
                <a:cubicBezTo>
                  <a:pt x="3181" y="130798"/>
                  <a:pt x="0" y="127382"/>
                  <a:pt x="0" y="123196"/>
                </a:cubicBezTo>
                <a:lnTo>
                  <a:pt x="0" y="112481"/>
                </a:lnTo>
                <a:cubicBezTo>
                  <a:pt x="0" y="108328"/>
                  <a:pt x="3181" y="104879"/>
                  <a:pt x="7233" y="104477"/>
                </a:cubicBezTo>
                <a:cubicBezTo>
                  <a:pt x="8238" y="100961"/>
                  <a:pt x="9644" y="97646"/>
                  <a:pt x="11352" y="94498"/>
                </a:cubicBezTo>
                <a:cubicBezTo>
                  <a:pt x="8773" y="91351"/>
                  <a:pt x="8941" y="86663"/>
                  <a:pt x="11888" y="83716"/>
                </a:cubicBezTo>
                <a:lnTo>
                  <a:pt x="19456" y="76148"/>
                </a:lnTo>
                <a:cubicBezTo>
                  <a:pt x="22402" y="73201"/>
                  <a:pt x="27057" y="73034"/>
                  <a:pt x="30238" y="75612"/>
                </a:cubicBezTo>
                <a:cubicBezTo>
                  <a:pt x="30874" y="75277"/>
                  <a:pt x="31477" y="74942"/>
                  <a:pt x="32147" y="74608"/>
                </a:cubicBezTo>
                <a:close/>
                <a:moveTo>
                  <a:pt x="53578" y="96441"/>
                </a:moveTo>
                <a:cubicBezTo>
                  <a:pt x="41750" y="96441"/>
                  <a:pt x="32147" y="106044"/>
                  <a:pt x="32147" y="117872"/>
                </a:cubicBezTo>
                <a:cubicBezTo>
                  <a:pt x="32147" y="129700"/>
                  <a:pt x="41750" y="139303"/>
                  <a:pt x="53578" y="139303"/>
                </a:cubicBezTo>
                <a:cubicBezTo>
                  <a:pt x="65406" y="139303"/>
                  <a:pt x="75009" y="129700"/>
                  <a:pt x="75009" y="117872"/>
                </a:cubicBezTo>
                <a:cubicBezTo>
                  <a:pt x="75009" y="106044"/>
                  <a:pt x="65406" y="96441"/>
                  <a:pt x="53578" y="96441"/>
                </a:cubicBezTo>
                <a:close/>
                <a:moveTo>
                  <a:pt x="147340" y="141982"/>
                </a:moveTo>
                <a:cubicBezTo>
                  <a:pt x="147340" y="149375"/>
                  <a:pt x="153342" y="155377"/>
                  <a:pt x="160734" y="155377"/>
                </a:cubicBezTo>
                <a:cubicBezTo>
                  <a:pt x="168127" y="155377"/>
                  <a:pt x="174129" y="149375"/>
                  <a:pt x="174129" y="141982"/>
                </a:cubicBezTo>
                <a:cubicBezTo>
                  <a:pt x="174129" y="134589"/>
                  <a:pt x="168127" y="128588"/>
                  <a:pt x="160734" y="128588"/>
                </a:cubicBezTo>
                <a:cubicBezTo>
                  <a:pt x="153342" y="128588"/>
                  <a:pt x="147340" y="134589"/>
                  <a:pt x="147340" y="141982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27" name="Text 25"/>
          <p:cNvSpPr/>
          <p:nvPr/>
        </p:nvSpPr>
        <p:spPr>
          <a:xfrm>
            <a:off x="966837" y="3348057"/>
            <a:ext cx="4684643" cy="266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Замена  крупного штрафа на предупреждение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59884" y="3862844"/>
            <a:ext cx="5118079" cy="381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r>
              <a:rPr lang="en-US" sz="1400" b="1" u="sng" dirty="0" err="1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Проблем</a:t>
            </a:r>
            <a:r>
              <a:rPr lang="ru-RU" sz="1400" b="1" u="sng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а</a:t>
            </a:r>
            <a:r>
              <a:rPr lang="en-US" sz="1400" b="1" u="sng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</a:t>
            </a:r>
            <a:r>
              <a:rPr lang="ru-RU" sz="1400" b="1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Росприроднадзор привлек компанию к ответственности и наложил административный штраф в размере 500 000 рублей.</a:t>
            </a:r>
            <a:r>
              <a:rPr lang="en-US" sz="1400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-971550" y="436797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4A7C"/>
          </a:solidFill>
          <a:ln>
            <a:noFill/>
          </a:ln>
        </p:spPr>
      </p:sp>
      <p:sp>
        <p:nvSpPr>
          <p:cNvPr id="30" name="Text 28"/>
          <p:cNvSpPr/>
          <p:nvPr/>
        </p:nvSpPr>
        <p:spPr>
          <a:xfrm>
            <a:off x="759556" y="4442379"/>
            <a:ext cx="4837382" cy="4851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r>
              <a:rPr lang="en-US" sz="1300" b="1" u="sng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Решение:</a:t>
            </a:r>
            <a:r>
              <a:rPr lang="en-US" sz="13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ru-RU" sz="13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Уполномоченный направил в прокуратуру обоснованную позицию о замене штрафа на предупреждение. Суд поддержал эту позицию, сняв с компании финансовое бремя.</a:t>
            </a:r>
            <a:endParaRPr lang="en-US" sz="1300" dirty="0"/>
          </a:p>
        </p:txBody>
      </p:sp>
      <p:sp>
        <p:nvSpPr>
          <p:cNvPr id="31" name="Shape 29"/>
          <p:cNvSpPr/>
          <p:nvPr/>
        </p:nvSpPr>
        <p:spPr>
          <a:xfrm>
            <a:off x="5927015" y="3246328"/>
            <a:ext cx="6072790" cy="1826409"/>
          </a:xfrm>
          <a:custGeom>
            <a:avLst/>
            <a:gdLst/>
            <a:ahLst/>
            <a:cxnLst/>
            <a:rect l="l" t="t" r="r" b="b"/>
            <a:pathLst>
              <a:path w="5638800" h="1333500">
                <a:moveTo>
                  <a:pt x="38098" y="0"/>
                </a:moveTo>
                <a:lnTo>
                  <a:pt x="5600702" y="0"/>
                </a:lnTo>
                <a:cubicBezTo>
                  <a:pt x="5621743" y="0"/>
                  <a:pt x="5638800" y="17057"/>
                  <a:pt x="5638800" y="38098"/>
                </a:cubicBezTo>
                <a:lnTo>
                  <a:pt x="5638800" y="1295402"/>
                </a:lnTo>
                <a:cubicBezTo>
                  <a:pt x="5638800" y="1316443"/>
                  <a:pt x="5621743" y="1333500"/>
                  <a:pt x="5600702" y="1333500"/>
                </a:cubicBezTo>
                <a:lnTo>
                  <a:pt x="38098" y="1333500"/>
                </a:lnTo>
                <a:cubicBezTo>
                  <a:pt x="17057" y="1333500"/>
                  <a:pt x="0" y="1316443"/>
                  <a:pt x="0" y="12954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Text 31"/>
          <p:cNvSpPr/>
          <p:nvPr/>
        </p:nvSpPr>
        <p:spPr>
          <a:xfrm>
            <a:off x="6649469" y="3320466"/>
            <a:ext cx="5821818" cy="3194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Снижение ввозной таможенной пошлины на целлюлозу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119918" y="3734122"/>
            <a:ext cx="5887955" cy="5877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r>
              <a:rPr lang="en-US" sz="1400" b="1" u="sng" dirty="0" err="1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Проблема</a:t>
            </a:r>
            <a:r>
              <a:rPr lang="en-US" sz="1400" b="1" u="sng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</a:t>
            </a:r>
            <a:r>
              <a:rPr lang="ru-RU" sz="1400" b="1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Пензенский производитель бумажной продукции АО «Маяк» столкнулся с высокой ставкой ввозной пошлины (7,5%) на эвкалиптовую целлюлозу.</a:t>
            </a:r>
            <a:endParaRPr lang="en-US" sz="1400" b="1" dirty="0"/>
          </a:p>
        </p:txBody>
      </p:sp>
      <p:sp>
        <p:nvSpPr>
          <p:cNvPr id="36" name="Text 34"/>
          <p:cNvSpPr/>
          <p:nvPr/>
        </p:nvSpPr>
        <p:spPr>
          <a:xfrm>
            <a:off x="6334176" y="4375215"/>
            <a:ext cx="5617501" cy="733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r>
              <a:rPr lang="en-US" sz="1300" b="1" u="sng" dirty="0" err="1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Решение</a:t>
            </a:r>
            <a:r>
              <a:rPr lang="en-US" sz="1300" b="1" u="sng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</a:t>
            </a:r>
            <a:r>
              <a:rPr lang="ru-RU" sz="1300" b="1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При поддержке федеральных органов и после обращения в Евразийскую экономическую комиссию ставка пошлины была снижена до 2,5%. Это позволило пензенскому производителю сократить издержки и укрепить позиции на рынке.</a:t>
            </a:r>
            <a:endParaRPr lang="en-US" sz="1300" dirty="0"/>
          </a:p>
        </p:txBody>
      </p:sp>
      <p:sp>
        <p:nvSpPr>
          <p:cNvPr id="37" name="Shape 35"/>
          <p:cNvSpPr/>
          <p:nvPr/>
        </p:nvSpPr>
        <p:spPr>
          <a:xfrm>
            <a:off x="386889" y="5289954"/>
            <a:ext cx="11627187" cy="1011884"/>
          </a:xfrm>
          <a:custGeom>
            <a:avLst/>
            <a:gdLst/>
            <a:ahLst/>
            <a:cxnLst/>
            <a:rect l="l" t="t" r="r" b="b"/>
            <a:pathLst>
              <a:path w="11430000" h="990600">
                <a:moveTo>
                  <a:pt x="38098" y="0"/>
                </a:moveTo>
                <a:lnTo>
                  <a:pt x="11391902" y="0"/>
                </a:lnTo>
                <a:cubicBezTo>
                  <a:pt x="11412943" y="0"/>
                  <a:pt x="11430000" y="17057"/>
                  <a:pt x="11430000" y="38098"/>
                </a:cubicBezTo>
                <a:lnTo>
                  <a:pt x="11430000" y="952502"/>
                </a:lnTo>
                <a:cubicBezTo>
                  <a:pt x="11430000" y="973543"/>
                  <a:pt x="11412943" y="990600"/>
                  <a:pt x="11391902" y="990600"/>
                </a:cubicBezTo>
                <a:lnTo>
                  <a:pt x="38098" y="990600"/>
                </a:lnTo>
                <a:cubicBezTo>
                  <a:pt x="17057" y="990600"/>
                  <a:pt x="0" y="973543"/>
                  <a:pt x="0" y="9525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1AF1E7D-C516-49D7-9EED-5F4D61AD8DAC}"/>
              </a:ext>
            </a:extLst>
          </p:cNvPr>
          <p:cNvGrpSpPr/>
          <p:nvPr/>
        </p:nvGrpSpPr>
        <p:grpSpPr>
          <a:xfrm>
            <a:off x="503136" y="5474089"/>
            <a:ext cx="592902" cy="548258"/>
            <a:chOff x="477423" y="5334920"/>
            <a:chExt cx="592902" cy="548258"/>
          </a:xfrm>
        </p:grpSpPr>
        <p:sp>
          <p:nvSpPr>
            <p:cNvPr id="38" name="Shape 36"/>
            <p:cNvSpPr/>
            <p:nvPr/>
          </p:nvSpPr>
          <p:spPr>
            <a:xfrm>
              <a:off x="477423" y="5334920"/>
              <a:ext cx="592902" cy="548258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66700" y="0"/>
                  </a:lnTo>
                  <a:cubicBezTo>
                    <a:pt x="413896" y="0"/>
                    <a:pt x="533400" y="119504"/>
                    <a:pt x="533400" y="266700"/>
                  </a:cubicBezTo>
                  <a:lnTo>
                    <a:pt x="533400" y="266700"/>
                  </a:lnTo>
                  <a:cubicBezTo>
                    <a:pt x="533400" y="413896"/>
                    <a:pt x="413896" y="533400"/>
                    <a:pt x="266700" y="533400"/>
                  </a:cubicBezTo>
                  <a:lnTo>
                    <a:pt x="266700" y="533400"/>
                  </a:lnTo>
                  <a:cubicBezTo>
                    <a:pt x="119504" y="533400"/>
                    <a:pt x="0" y="413896"/>
                    <a:pt x="0" y="266700"/>
                  </a:cubicBezTo>
                  <a:lnTo>
                    <a:pt x="0" y="266700"/>
                  </a:lnTo>
                  <a:cubicBezTo>
                    <a:pt x="0" y="119504"/>
                    <a:pt x="119504" y="0"/>
                    <a:pt x="266700" y="0"/>
                  </a:cubicBezTo>
                  <a:close/>
                </a:path>
              </a:pathLst>
            </a:custGeom>
            <a:solidFill>
              <a:srgbClr val="FDFDFD">
                <a:alpha val="20000"/>
              </a:srgbClr>
            </a:solidFill>
            <a:ln/>
          </p:spPr>
        </p:sp>
        <p:sp>
          <p:nvSpPr>
            <p:cNvPr id="39" name="Shape 37"/>
            <p:cNvSpPr/>
            <p:nvPr/>
          </p:nvSpPr>
          <p:spPr>
            <a:xfrm>
              <a:off x="669695" y="5474089"/>
              <a:ext cx="232544" cy="293592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64428" y="0"/>
                  </a:moveTo>
                  <a:lnTo>
                    <a:pt x="164440" y="0"/>
                  </a:lnTo>
                  <a:cubicBezTo>
                    <a:pt x="176272" y="0"/>
                    <a:pt x="185916" y="9733"/>
                    <a:pt x="185470" y="21521"/>
                  </a:cubicBezTo>
                  <a:cubicBezTo>
                    <a:pt x="185380" y="23887"/>
                    <a:pt x="185291" y="26253"/>
                    <a:pt x="185157" y="28575"/>
                  </a:cubicBezTo>
                  <a:lnTo>
                    <a:pt x="207303" y="28575"/>
                  </a:lnTo>
                  <a:cubicBezTo>
                    <a:pt x="218956" y="28575"/>
                    <a:pt x="229225" y="38219"/>
                    <a:pt x="228332" y="50810"/>
                  </a:cubicBezTo>
                  <a:cubicBezTo>
                    <a:pt x="224983" y="97110"/>
                    <a:pt x="201320" y="122560"/>
                    <a:pt x="175647" y="135865"/>
                  </a:cubicBezTo>
                  <a:cubicBezTo>
                    <a:pt x="168593" y="139526"/>
                    <a:pt x="161404" y="142250"/>
                    <a:pt x="154573" y="144259"/>
                  </a:cubicBezTo>
                  <a:cubicBezTo>
                    <a:pt x="145554" y="157029"/>
                    <a:pt x="136178" y="163770"/>
                    <a:pt x="128721" y="167387"/>
                  </a:cubicBezTo>
                  <a:lnTo>
                    <a:pt x="128721" y="200025"/>
                  </a:lnTo>
                  <a:lnTo>
                    <a:pt x="157296" y="200025"/>
                  </a:lnTo>
                  <a:cubicBezTo>
                    <a:pt x="165199" y="200025"/>
                    <a:pt x="171584" y="206410"/>
                    <a:pt x="171584" y="214313"/>
                  </a:cubicBezTo>
                  <a:cubicBezTo>
                    <a:pt x="171584" y="222215"/>
                    <a:pt x="165199" y="228600"/>
                    <a:pt x="157296" y="228600"/>
                  </a:cubicBezTo>
                  <a:lnTo>
                    <a:pt x="71571" y="228600"/>
                  </a:lnTo>
                  <a:cubicBezTo>
                    <a:pt x="63669" y="228600"/>
                    <a:pt x="57284" y="222215"/>
                    <a:pt x="57284" y="214313"/>
                  </a:cubicBezTo>
                  <a:cubicBezTo>
                    <a:pt x="57284" y="206410"/>
                    <a:pt x="63669" y="200025"/>
                    <a:pt x="71571" y="200025"/>
                  </a:cubicBezTo>
                  <a:lnTo>
                    <a:pt x="100146" y="200025"/>
                  </a:lnTo>
                  <a:lnTo>
                    <a:pt x="100146" y="167387"/>
                  </a:lnTo>
                  <a:cubicBezTo>
                    <a:pt x="93003" y="163949"/>
                    <a:pt x="84118" y="157564"/>
                    <a:pt x="75456" y="145822"/>
                  </a:cubicBezTo>
                  <a:cubicBezTo>
                    <a:pt x="67241" y="143679"/>
                    <a:pt x="58311" y="140419"/>
                    <a:pt x="49604" y="135508"/>
                  </a:cubicBezTo>
                  <a:cubicBezTo>
                    <a:pt x="25450" y="121980"/>
                    <a:pt x="3661" y="96485"/>
                    <a:pt x="536" y="50721"/>
                  </a:cubicBezTo>
                  <a:cubicBezTo>
                    <a:pt x="-313" y="38174"/>
                    <a:pt x="9912" y="28530"/>
                    <a:pt x="21565" y="28530"/>
                  </a:cubicBezTo>
                  <a:lnTo>
                    <a:pt x="43711" y="28530"/>
                  </a:lnTo>
                  <a:cubicBezTo>
                    <a:pt x="43577" y="26209"/>
                    <a:pt x="43488" y="23887"/>
                    <a:pt x="43398" y="21476"/>
                  </a:cubicBezTo>
                  <a:cubicBezTo>
                    <a:pt x="42952" y="9644"/>
                    <a:pt x="52596" y="-45"/>
                    <a:pt x="64428" y="-45"/>
                  </a:cubicBezTo>
                  <a:close/>
                  <a:moveTo>
                    <a:pt x="45318" y="50006"/>
                  </a:moveTo>
                  <a:lnTo>
                    <a:pt x="21922" y="50006"/>
                  </a:lnTo>
                  <a:cubicBezTo>
                    <a:pt x="24691" y="87823"/>
                    <a:pt x="42059" y="106754"/>
                    <a:pt x="59963" y="116800"/>
                  </a:cubicBezTo>
                  <a:cubicBezTo>
                    <a:pt x="53533" y="100146"/>
                    <a:pt x="48220" y="78403"/>
                    <a:pt x="45318" y="50006"/>
                  </a:cubicBezTo>
                  <a:close/>
                  <a:moveTo>
                    <a:pt x="169664" y="114657"/>
                  </a:moveTo>
                  <a:cubicBezTo>
                    <a:pt x="187747" y="104031"/>
                    <a:pt x="204088" y="85145"/>
                    <a:pt x="206856" y="50006"/>
                  </a:cubicBezTo>
                  <a:lnTo>
                    <a:pt x="183505" y="50006"/>
                  </a:lnTo>
                  <a:cubicBezTo>
                    <a:pt x="180737" y="77197"/>
                    <a:pt x="175736" y="98316"/>
                    <a:pt x="169664" y="114657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41" name="Text 39"/>
          <p:cNvSpPr/>
          <p:nvPr/>
        </p:nvSpPr>
        <p:spPr>
          <a:xfrm>
            <a:off x="1244058" y="5490206"/>
            <a:ext cx="10687323" cy="581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b="1" dirty="0">
                <a:solidFill>
                  <a:schemeClr val="bg1"/>
                </a:solidFill>
                <a:latin typeface="Liter" panose="020B0604020202020204" charset="0"/>
              </a:rPr>
              <a:t>Участие Уполномоченного в судебных процессах в качестве третьего лица подтвердило свою эффективность: суд поддержал его позицию в большинстве рассмотренных дел.</a:t>
            </a:r>
            <a:endParaRPr lang="ru-RU" dirty="0">
              <a:solidFill>
                <a:schemeClr val="bg1"/>
              </a:solidFill>
              <a:latin typeface="Liter" panose="020B060402020202020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E584D11-A0FC-4A13-9DB7-980124F01A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15" y="197148"/>
            <a:ext cx="529821" cy="520104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7D9F1EE-7ADC-4425-9631-640B90A34884}"/>
              </a:ext>
            </a:extLst>
          </p:cNvPr>
          <p:cNvGrpSpPr/>
          <p:nvPr/>
        </p:nvGrpSpPr>
        <p:grpSpPr>
          <a:xfrm>
            <a:off x="6165671" y="3262206"/>
            <a:ext cx="381000" cy="381000"/>
            <a:chOff x="5986650" y="3350097"/>
            <a:chExt cx="381000" cy="381000"/>
          </a:xfrm>
        </p:grpSpPr>
        <p:sp>
          <p:nvSpPr>
            <p:cNvPr id="49" name="Shape 17">
              <a:extLst>
                <a:ext uri="{FF2B5EF4-FFF2-40B4-BE49-F238E27FC236}">
                  <a16:creationId xmlns:a16="http://schemas.microsoft.com/office/drawing/2014/main" id="{7C409090-88C6-4F49-BF6A-1D0A7BA5DF96}"/>
                </a:ext>
              </a:extLst>
            </p:cNvPr>
            <p:cNvSpPr/>
            <p:nvPr/>
          </p:nvSpPr>
          <p:spPr>
            <a:xfrm>
              <a:off x="5986650" y="335009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90500" y="0"/>
                  </a:lnTo>
                  <a:cubicBezTo>
                    <a:pt x="295640" y="0"/>
                    <a:pt x="381000" y="85360"/>
                    <a:pt x="381000" y="190500"/>
                  </a:cubicBezTo>
                  <a:lnTo>
                    <a:pt x="381000" y="190500"/>
                  </a:lnTo>
                  <a:cubicBezTo>
                    <a:pt x="381000" y="295640"/>
                    <a:pt x="295640" y="381000"/>
                    <a:pt x="190500" y="381000"/>
                  </a:cubicBezTo>
                  <a:lnTo>
                    <a:pt x="190500" y="381000"/>
                  </a:lnTo>
                  <a:cubicBezTo>
                    <a:pt x="85360" y="381000"/>
                    <a:pt x="0" y="295640"/>
                    <a:pt x="0" y="190500"/>
                  </a:cubicBezTo>
                  <a:lnTo>
                    <a:pt x="0" y="190500"/>
                  </a:lnTo>
                  <a:cubicBezTo>
                    <a:pt x="0" y="85360"/>
                    <a:pt x="85360" y="0"/>
                    <a:pt x="190500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50" name="Shape 11">
              <a:extLst>
                <a:ext uri="{FF2B5EF4-FFF2-40B4-BE49-F238E27FC236}">
                  <a16:creationId xmlns:a16="http://schemas.microsoft.com/office/drawing/2014/main" id="{1CDFC018-1855-47AE-9974-3F98E845A421}"/>
                </a:ext>
              </a:extLst>
            </p:cNvPr>
            <p:cNvSpPr/>
            <p:nvPr/>
          </p:nvSpPr>
          <p:spPr>
            <a:xfrm>
              <a:off x="6091425" y="3443726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5358" y="8037"/>
                  </a:moveTo>
                  <a:cubicBezTo>
                    <a:pt x="5358" y="3583"/>
                    <a:pt x="8941" y="0"/>
                    <a:pt x="13395" y="0"/>
                  </a:cubicBezTo>
                  <a:lnTo>
                    <a:pt x="158055" y="0"/>
                  </a:lnTo>
                  <a:cubicBezTo>
                    <a:pt x="162509" y="0"/>
                    <a:pt x="166092" y="3583"/>
                    <a:pt x="166092" y="8037"/>
                  </a:cubicBezTo>
                  <a:cubicBezTo>
                    <a:pt x="166092" y="12490"/>
                    <a:pt x="162509" y="16073"/>
                    <a:pt x="158055" y="16073"/>
                  </a:cubicBezTo>
                  <a:lnTo>
                    <a:pt x="155377" y="16073"/>
                  </a:lnTo>
                  <a:lnTo>
                    <a:pt x="155377" y="155377"/>
                  </a:lnTo>
                  <a:lnTo>
                    <a:pt x="158055" y="155377"/>
                  </a:lnTo>
                  <a:cubicBezTo>
                    <a:pt x="162509" y="155377"/>
                    <a:pt x="166092" y="158960"/>
                    <a:pt x="166092" y="163413"/>
                  </a:cubicBezTo>
                  <a:cubicBezTo>
                    <a:pt x="166092" y="167867"/>
                    <a:pt x="162509" y="171450"/>
                    <a:pt x="158055" y="171450"/>
                  </a:cubicBezTo>
                  <a:lnTo>
                    <a:pt x="13395" y="171450"/>
                  </a:lnTo>
                  <a:cubicBezTo>
                    <a:pt x="8941" y="171450"/>
                    <a:pt x="5358" y="167867"/>
                    <a:pt x="5358" y="163413"/>
                  </a:cubicBezTo>
                  <a:cubicBezTo>
                    <a:pt x="5358" y="158960"/>
                    <a:pt x="8941" y="155377"/>
                    <a:pt x="13395" y="155377"/>
                  </a:cubicBezTo>
                  <a:lnTo>
                    <a:pt x="16073" y="155377"/>
                  </a:lnTo>
                  <a:lnTo>
                    <a:pt x="16073" y="16073"/>
                  </a:lnTo>
                  <a:lnTo>
                    <a:pt x="13395" y="16073"/>
                  </a:lnTo>
                  <a:cubicBezTo>
                    <a:pt x="8941" y="16073"/>
                    <a:pt x="5358" y="12490"/>
                    <a:pt x="5358" y="8037"/>
                  </a:cubicBezTo>
                  <a:close/>
                  <a:moveTo>
                    <a:pt x="75009" y="37505"/>
                  </a:moveTo>
                  <a:lnTo>
                    <a:pt x="75009" y="48220"/>
                  </a:lnTo>
                  <a:cubicBezTo>
                    <a:pt x="75009" y="51167"/>
                    <a:pt x="77420" y="53578"/>
                    <a:pt x="80367" y="53578"/>
                  </a:cubicBezTo>
                  <a:lnTo>
                    <a:pt x="91083" y="53578"/>
                  </a:lnTo>
                  <a:cubicBezTo>
                    <a:pt x="94030" y="53578"/>
                    <a:pt x="96441" y="51167"/>
                    <a:pt x="96441" y="48220"/>
                  </a:cubicBezTo>
                  <a:lnTo>
                    <a:pt x="96441" y="37505"/>
                  </a:lnTo>
                  <a:cubicBezTo>
                    <a:pt x="96441" y="34558"/>
                    <a:pt x="94030" y="32147"/>
                    <a:pt x="91083" y="32147"/>
                  </a:cubicBezTo>
                  <a:lnTo>
                    <a:pt x="80367" y="32147"/>
                  </a:lnTo>
                  <a:cubicBezTo>
                    <a:pt x="77420" y="32147"/>
                    <a:pt x="75009" y="34558"/>
                    <a:pt x="75009" y="37505"/>
                  </a:cubicBezTo>
                  <a:close/>
                  <a:moveTo>
                    <a:pt x="42863" y="32147"/>
                  </a:moveTo>
                  <a:cubicBezTo>
                    <a:pt x="39916" y="32147"/>
                    <a:pt x="37505" y="34558"/>
                    <a:pt x="37505" y="37505"/>
                  </a:cubicBezTo>
                  <a:lnTo>
                    <a:pt x="37505" y="48220"/>
                  </a:lnTo>
                  <a:cubicBezTo>
                    <a:pt x="37505" y="51167"/>
                    <a:pt x="39916" y="53578"/>
                    <a:pt x="42863" y="53578"/>
                  </a:cubicBezTo>
                  <a:lnTo>
                    <a:pt x="53578" y="53578"/>
                  </a:lnTo>
                  <a:cubicBezTo>
                    <a:pt x="56525" y="53578"/>
                    <a:pt x="58936" y="51167"/>
                    <a:pt x="58936" y="48220"/>
                  </a:cubicBezTo>
                  <a:lnTo>
                    <a:pt x="58936" y="37505"/>
                  </a:lnTo>
                  <a:cubicBezTo>
                    <a:pt x="58936" y="34558"/>
                    <a:pt x="56525" y="32147"/>
                    <a:pt x="53578" y="32147"/>
                  </a:cubicBezTo>
                  <a:lnTo>
                    <a:pt x="42863" y="32147"/>
                  </a:lnTo>
                  <a:close/>
                  <a:moveTo>
                    <a:pt x="75009" y="69652"/>
                  </a:moveTo>
                  <a:lnTo>
                    <a:pt x="75009" y="80367"/>
                  </a:lnTo>
                  <a:cubicBezTo>
                    <a:pt x="75009" y="83314"/>
                    <a:pt x="77420" y="85725"/>
                    <a:pt x="80367" y="85725"/>
                  </a:cubicBezTo>
                  <a:lnTo>
                    <a:pt x="91083" y="85725"/>
                  </a:lnTo>
                  <a:cubicBezTo>
                    <a:pt x="94030" y="85725"/>
                    <a:pt x="96441" y="83314"/>
                    <a:pt x="96441" y="80367"/>
                  </a:cubicBezTo>
                  <a:lnTo>
                    <a:pt x="96441" y="69652"/>
                  </a:lnTo>
                  <a:cubicBezTo>
                    <a:pt x="96441" y="66705"/>
                    <a:pt x="94030" y="64294"/>
                    <a:pt x="91083" y="64294"/>
                  </a:cubicBezTo>
                  <a:lnTo>
                    <a:pt x="80367" y="64294"/>
                  </a:lnTo>
                  <a:cubicBezTo>
                    <a:pt x="77420" y="64294"/>
                    <a:pt x="75009" y="66705"/>
                    <a:pt x="75009" y="69652"/>
                  </a:cubicBezTo>
                  <a:close/>
                  <a:moveTo>
                    <a:pt x="117872" y="32147"/>
                  </a:moveTo>
                  <a:cubicBezTo>
                    <a:pt x="114925" y="32147"/>
                    <a:pt x="112514" y="34558"/>
                    <a:pt x="112514" y="37505"/>
                  </a:cubicBezTo>
                  <a:lnTo>
                    <a:pt x="112514" y="48220"/>
                  </a:lnTo>
                  <a:cubicBezTo>
                    <a:pt x="112514" y="51167"/>
                    <a:pt x="114925" y="53578"/>
                    <a:pt x="117872" y="53578"/>
                  </a:cubicBezTo>
                  <a:lnTo>
                    <a:pt x="128588" y="53578"/>
                  </a:lnTo>
                  <a:cubicBezTo>
                    <a:pt x="131534" y="53578"/>
                    <a:pt x="133945" y="51167"/>
                    <a:pt x="133945" y="48220"/>
                  </a:cubicBezTo>
                  <a:lnTo>
                    <a:pt x="133945" y="37505"/>
                  </a:lnTo>
                  <a:cubicBezTo>
                    <a:pt x="133945" y="34558"/>
                    <a:pt x="131534" y="32147"/>
                    <a:pt x="128588" y="32147"/>
                  </a:cubicBezTo>
                  <a:lnTo>
                    <a:pt x="117872" y="32147"/>
                  </a:lnTo>
                  <a:close/>
                  <a:moveTo>
                    <a:pt x="37505" y="69652"/>
                  </a:moveTo>
                  <a:lnTo>
                    <a:pt x="37505" y="80367"/>
                  </a:lnTo>
                  <a:cubicBezTo>
                    <a:pt x="37505" y="83314"/>
                    <a:pt x="39916" y="85725"/>
                    <a:pt x="42863" y="85725"/>
                  </a:cubicBezTo>
                  <a:lnTo>
                    <a:pt x="53578" y="85725"/>
                  </a:lnTo>
                  <a:cubicBezTo>
                    <a:pt x="56525" y="85725"/>
                    <a:pt x="58936" y="83314"/>
                    <a:pt x="58936" y="80367"/>
                  </a:cubicBezTo>
                  <a:lnTo>
                    <a:pt x="58936" y="69652"/>
                  </a:lnTo>
                  <a:cubicBezTo>
                    <a:pt x="58936" y="66705"/>
                    <a:pt x="56525" y="64294"/>
                    <a:pt x="53578" y="64294"/>
                  </a:cubicBezTo>
                  <a:lnTo>
                    <a:pt x="42863" y="64294"/>
                  </a:lnTo>
                  <a:cubicBezTo>
                    <a:pt x="39916" y="64294"/>
                    <a:pt x="37505" y="66705"/>
                    <a:pt x="37505" y="69652"/>
                  </a:cubicBezTo>
                  <a:close/>
                  <a:moveTo>
                    <a:pt x="117872" y="64294"/>
                  </a:moveTo>
                  <a:cubicBezTo>
                    <a:pt x="114925" y="64294"/>
                    <a:pt x="112514" y="66705"/>
                    <a:pt x="112514" y="69652"/>
                  </a:cubicBezTo>
                  <a:lnTo>
                    <a:pt x="112514" y="80367"/>
                  </a:lnTo>
                  <a:cubicBezTo>
                    <a:pt x="112514" y="83314"/>
                    <a:pt x="114925" y="85725"/>
                    <a:pt x="117872" y="85725"/>
                  </a:cubicBezTo>
                  <a:lnTo>
                    <a:pt x="128588" y="85725"/>
                  </a:lnTo>
                  <a:cubicBezTo>
                    <a:pt x="131534" y="85725"/>
                    <a:pt x="133945" y="83314"/>
                    <a:pt x="133945" y="80367"/>
                  </a:cubicBezTo>
                  <a:lnTo>
                    <a:pt x="133945" y="69652"/>
                  </a:lnTo>
                  <a:cubicBezTo>
                    <a:pt x="133945" y="66705"/>
                    <a:pt x="131534" y="64294"/>
                    <a:pt x="128588" y="64294"/>
                  </a:cubicBezTo>
                  <a:lnTo>
                    <a:pt x="117872" y="64294"/>
                  </a:lnTo>
                  <a:close/>
                  <a:moveTo>
                    <a:pt x="96441" y="128588"/>
                  </a:moveTo>
                  <a:lnTo>
                    <a:pt x="111108" y="128588"/>
                  </a:lnTo>
                  <a:cubicBezTo>
                    <a:pt x="114423" y="128588"/>
                    <a:pt x="116968" y="125574"/>
                    <a:pt x="115796" y="122493"/>
                  </a:cubicBezTo>
                  <a:cubicBezTo>
                    <a:pt x="111175" y="110404"/>
                    <a:pt x="99454" y="101798"/>
                    <a:pt x="85758" y="101798"/>
                  </a:cubicBezTo>
                  <a:cubicBezTo>
                    <a:pt x="72063" y="101798"/>
                    <a:pt x="60342" y="110404"/>
                    <a:pt x="55721" y="122493"/>
                  </a:cubicBezTo>
                  <a:cubicBezTo>
                    <a:pt x="54549" y="125574"/>
                    <a:pt x="57094" y="128588"/>
                    <a:pt x="60409" y="128588"/>
                  </a:cubicBezTo>
                  <a:lnTo>
                    <a:pt x="75076" y="128588"/>
                  </a:lnTo>
                  <a:lnTo>
                    <a:pt x="75076" y="155377"/>
                  </a:lnTo>
                  <a:lnTo>
                    <a:pt x="96508" y="155377"/>
                  </a:lnTo>
                  <a:lnTo>
                    <a:pt x="96508" y="128588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45" name="Shape 17">
            <a:extLst>
              <a:ext uri="{FF2B5EF4-FFF2-40B4-BE49-F238E27FC236}">
                <a16:creationId xmlns:a16="http://schemas.microsoft.com/office/drawing/2014/main" id="{AC98E700-BA37-4B2C-818C-325BDBE17A53}"/>
              </a:ext>
            </a:extLst>
          </p:cNvPr>
          <p:cNvSpPr/>
          <p:nvPr/>
        </p:nvSpPr>
        <p:spPr>
          <a:xfrm>
            <a:off x="-1038975" y="33711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004A7C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6" name="Shape 11">
            <a:extLst>
              <a:ext uri="{FF2B5EF4-FFF2-40B4-BE49-F238E27FC236}">
                <a16:creationId xmlns:a16="http://schemas.microsoft.com/office/drawing/2014/main" id="{F8AE8A51-6F29-42BE-8A4D-403046E1D49C}"/>
              </a:ext>
            </a:extLst>
          </p:cNvPr>
          <p:cNvSpPr/>
          <p:nvPr/>
        </p:nvSpPr>
        <p:spPr>
          <a:xfrm>
            <a:off x="-934200" y="347790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5358" y="8037"/>
                </a:moveTo>
                <a:cubicBezTo>
                  <a:pt x="5358" y="3583"/>
                  <a:pt x="8941" y="0"/>
                  <a:pt x="13395" y="0"/>
                </a:cubicBezTo>
                <a:lnTo>
                  <a:pt x="158055" y="0"/>
                </a:lnTo>
                <a:cubicBezTo>
                  <a:pt x="162509" y="0"/>
                  <a:pt x="166092" y="3583"/>
                  <a:pt x="166092" y="8037"/>
                </a:cubicBezTo>
                <a:cubicBezTo>
                  <a:pt x="166092" y="12490"/>
                  <a:pt x="162509" y="16073"/>
                  <a:pt x="158055" y="16073"/>
                </a:cubicBezTo>
                <a:lnTo>
                  <a:pt x="155377" y="16073"/>
                </a:lnTo>
                <a:lnTo>
                  <a:pt x="155377" y="155377"/>
                </a:lnTo>
                <a:lnTo>
                  <a:pt x="158055" y="155377"/>
                </a:lnTo>
                <a:cubicBezTo>
                  <a:pt x="162509" y="155377"/>
                  <a:pt x="166092" y="158960"/>
                  <a:pt x="166092" y="163413"/>
                </a:cubicBezTo>
                <a:cubicBezTo>
                  <a:pt x="166092" y="167867"/>
                  <a:pt x="162509" y="171450"/>
                  <a:pt x="158055" y="171450"/>
                </a:cubicBezTo>
                <a:lnTo>
                  <a:pt x="13395" y="171450"/>
                </a:lnTo>
                <a:cubicBezTo>
                  <a:pt x="8941" y="171450"/>
                  <a:pt x="5358" y="167867"/>
                  <a:pt x="5358" y="163413"/>
                </a:cubicBezTo>
                <a:cubicBezTo>
                  <a:pt x="5358" y="158960"/>
                  <a:pt x="8941" y="155377"/>
                  <a:pt x="13395" y="155377"/>
                </a:cubicBezTo>
                <a:lnTo>
                  <a:pt x="16073" y="155377"/>
                </a:lnTo>
                <a:lnTo>
                  <a:pt x="16073" y="16073"/>
                </a:lnTo>
                <a:lnTo>
                  <a:pt x="13395" y="16073"/>
                </a:lnTo>
                <a:cubicBezTo>
                  <a:pt x="8941" y="16073"/>
                  <a:pt x="5358" y="12490"/>
                  <a:pt x="5358" y="8037"/>
                </a:cubicBezTo>
                <a:close/>
                <a:moveTo>
                  <a:pt x="75009" y="37505"/>
                </a:moveTo>
                <a:lnTo>
                  <a:pt x="75009" y="48220"/>
                </a:lnTo>
                <a:cubicBezTo>
                  <a:pt x="75009" y="51167"/>
                  <a:pt x="77420" y="53578"/>
                  <a:pt x="80367" y="53578"/>
                </a:cubicBezTo>
                <a:lnTo>
                  <a:pt x="91083" y="53578"/>
                </a:lnTo>
                <a:cubicBezTo>
                  <a:pt x="94030" y="53578"/>
                  <a:pt x="96441" y="51167"/>
                  <a:pt x="96441" y="48220"/>
                </a:cubicBezTo>
                <a:lnTo>
                  <a:pt x="96441" y="37505"/>
                </a:lnTo>
                <a:cubicBezTo>
                  <a:pt x="96441" y="34558"/>
                  <a:pt x="94030" y="32147"/>
                  <a:pt x="91083" y="32147"/>
                </a:cubicBezTo>
                <a:lnTo>
                  <a:pt x="80367" y="32147"/>
                </a:lnTo>
                <a:cubicBezTo>
                  <a:pt x="77420" y="32147"/>
                  <a:pt x="75009" y="34558"/>
                  <a:pt x="75009" y="37505"/>
                </a:cubicBezTo>
                <a:close/>
                <a:moveTo>
                  <a:pt x="42863" y="32147"/>
                </a:moveTo>
                <a:cubicBezTo>
                  <a:pt x="39916" y="32147"/>
                  <a:pt x="37505" y="34558"/>
                  <a:pt x="37505" y="37505"/>
                </a:cubicBezTo>
                <a:lnTo>
                  <a:pt x="37505" y="48220"/>
                </a:lnTo>
                <a:cubicBezTo>
                  <a:pt x="37505" y="51167"/>
                  <a:pt x="39916" y="53578"/>
                  <a:pt x="42863" y="53578"/>
                </a:cubicBezTo>
                <a:lnTo>
                  <a:pt x="53578" y="53578"/>
                </a:lnTo>
                <a:cubicBezTo>
                  <a:pt x="56525" y="53578"/>
                  <a:pt x="58936" y="51167"/>
                  <a:pt x="58936" y="48220"/>
                </a:cubicBezTo>
                <a:lnTo>
                  <a:pt x="58936" y="37505"/>
                </a:lnTo>
                <a:cubicBezTo>
                  <a:pt x="58936" y="34558"/>
                  <a:pt x="56525" y="32147"/>
                  <a:pt x="53578" y="32147"/>
                </a:cubicBezTo>
                <a:lnTo>
                  <a:pt x="42863" y="32147"/>
                </a:lnTo>
                <a:close/>
                <a:moveTo>
                  <a:pt x="75009" y="69652"/>
                </a:moveTo>
                <a:lnTo>
                  <a:pt x="75009" y="80367"/>
                </a:lnTo>
                <a:cubicBezTo>
                  <a:pt x="75009" y="83314"/>
                  <a:pt x="77420" y="85725"/>
                  <a:pt x="80367" y="85725"/>
                </a:cubicBezTo>
                <a:lnTo>
                  <a:pt x="91083" y="85725"/>
                </a:lnTo>
                <a:cubicBezTo>
                  <a:pt x="94030" y="85725"/>
                  <a:pt x="96441" y="83314"/>
                  <a:pt x="96441" y="80367"/>
                </a:cubicBezTo>
                <a:lnTo>
                  <a:pt x="96441" y="69652"/>
                </a:lnTo>
                <a:cubicBezTo>
                  <a:pt x="96441" y="66705"/>
                  <a:pt x="94030" y="64294"/>
                  <a:pt x="91083" y="64294"/>
                </a:cubicBezTo>
                <a:lnTo>
                  <a:pt x="80367" y="64294"/>
                </a:lnTo>
                <a:cubicBezTo>
                  <a:pt x="77420" y="64294"/>
                  <a:pt x="75009" y="66705"/>
                  <a:pt x="75009" y="69652"/>
                </a:cubicBezTo>
                <a:close/>
                <a:moveTo>
                  <a:pt x="117872" y="32147"/>
                </a:moveTo>
                <a:cubicBezTo>
                  <a:pt x="114925" y="32147"/>
                  <a:pt x="112514" y="34558"/>
                  <a:pt x="112514" y="37505"/>
                </a:cubicBezTo>
                <a:lnTo>
                  <a:pt x="112514" y="48220"/>
                </a:lnTo>
                <a:cubicBezTo>
                  <a:pt x="112514" y="51167"/>
                  <a:pt x="114925" y="53578"/>
                  <a:pt x="117872" y="53578"/>
                </a:cubicBezTo>
                <a:lnTo>
                  <a:pt x="128588" y="53578"/>
                </a:lnTo>
                <a:cubicBezTo>
                  <a:pt x="131534" y="53578"/>
                  <a:pt x="133945" y="51167"/>
                  <a:pt x="133945" y="48220"/>
                </a:cubicBezTo>
                <a:lnTo>
                  <a:pt x="133945" y="37505"/>
                </a:lnTo>
                <a:cubicBezTo>
                  <a:pt x="133945" y="34558"/>
                  <a:pt x="131534" y="32147"/>
                  <a:pt x="128588" y="32147"/>
                </a:cubicBezTo>
                <a:lnTo>
                  <a:pt x="117872" y="32147"/>
                </a:lnTo>
                <a:close/>
                <a:moveTo>
                  <a:pt x="37505" y="69652"/>
                </a:moveTo>
                <a:lnTo>
                  <a:pt x="37505" y="80367"/>
                </a:lnTo>
                <a:cubicBezTo>
                  <a:pt x="37505" y="83314"/>
                  <a:pt x="39916" y="85725"/>
                  <a:pt x="42863" y="85725"/>
                </a:cubicBezTo>
                <a:lnTo>
                  <a:pt x="53578" y="85725"/>
                </a:lnTo>
                <a:cubicBezTo>
                  <a:pt x="56525" y="85725"/>
                  <a:pt x="58936" y="83314"/>
                  <a:pt x="58936" y="80367"/>
                </a:cubicBezTo>
                <a:lnTo>
                  <a:pt x="58936" y="69652"/>
                </a:lnTo>
                <a:cubicBezTo>
                  <a:pt x="58936" y="66705"/>
                  <a:pt x="56525" y="64294"/>
                  <a:pt x="53578" y="64294"/>
                </a:cubicBezTo>
                <a:lnTo>
                  <a:pt x="42863" y="64294"/>
                </a:lnTo>
                <a:cubicBezTo>
                  <a:pt x="39916" y="64294"/>
                  <a:pt x="37505" y="66705"/>
                  <a:pt x="37505" y="69652"/>
                </a:cubicBezTo>
                <a:close/>
                <a:moveTo>
                  <a:pt x="117872" y="64294"/>
                </a:moveTo>
                <a:cubicBezTo>
                  <a:pt x="114925" y="64294"/>
                  <a:pt x="112514" y="66705"/>
                  <a:pt x="112514" y="69652"/>
                </a:cubicBezTo>
                <a:lnTo>
                  <a:pt x="112514" y="80367"/>
                </a:lnTo>
                <a:cubicBezTo>
                  <a:pt x="112514" y="83314"/>
                  <a:pt x="114925" y="85725"/>
                  <a:pt x="117872" y="85725"/>
                </a:cubicBezTo>
                <a:lnTo>
                  <a:pt x="128588" y="85725"/>
                </a:lnTo>
                <a:cubicBezTo>
                  <a:pt x="131534" y="85725"/>
                  <a:pt x="133945" y="83314"/>
                  <a:pt x="133945" y="80367"/>
                </a:cubicBezTo>
                <a:lnTo>
                  <a:pt x="133945" y="69652"/>
                </a:lnTo>
                <a:cubicBezTo>
                  <a:pt x="133945" y="66705"/>
                  <a:pt x="131534" y="64294"/>
                  <a:pt x="128588" y="64294"/>
                </a:cubicBezTo>
                <a:lnTo>
                  <a:pt x="117872" y="64294"/>
                </a:lnTo>
                <a:close/>
                <a:moveTo>
                  <a:pt x="96441" y="128588"/>
                </a:moveTo>
                <a:lnTo>
                  <a:pt x="111108" y="128588"/>
                </a:lnTo>
                <a:cubicBezTo>
                  <a:pt x="114423" y="128588"/>
                  <a:pt x="116968" y="125574"/>
                  <a:pt x="115796" y="122493"/>
                </a:cubicBezTo>
                <a:cubicBezTo>
                  <a:pt x="111175" y="110404"/>
                  <a:pt x="99454" y="101798"/>
                  <a:pt x="85758" y="101798"/>
                </a:cubicBezTo>
                <a:cubicBezTo>
                  <a:pt x="72063" y="101798"/>
                  <a:pt x="60342" y="110404"/>
                  <a:pt x="55721" y="122493"/>
                </a:cubicBezTo>
                <a:cubicBezTo>
                  <a:pt x="54549" y="125574"/>
                  <a:pt x="57094" y="128588"/>
                  <a:pt x="60409" y="128588"/>
                </a:cubicBezTo>
                <a:lnTo>
                  <a:pt x="75076" y="128588"/>
                </a:lnTo>
                <a:lnTo>
                  <a:pt x="75076" y="155377"/>
                </a:lnTo>
                <a:lnTo>
                  <a:pt x="96508" y="155377"/>
                </a:lnTo>
                <a:lnTo>
                  <a:pt x="96508" y="128588"/>
                </a:lnTo>
                <a:close/>
              </a:path>
            </a:pathLst>
          </a:custGeom>
          <a:solidFill>
            <a:srgbClr val="FDFDFD"/>
          </a:solidFill>
          <a:ln/>
        </p:spPr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0BD34E9-D9A4-49D0-A325-354B5D9E1A40}"/>
              </a:ext>
            </a:extLst>
          </p:cNvPr>
          <p:cNvGrpSpPr/>
          <p:nvPr/>
        </p:nvGrpSpPr>
        <p:grpSpPr>
          <a:xfrm>
            <a:off x="5927014" y="1244818"/>
            <a:ext cx="6087061" cy="1865608"/>
            <a:chOff x="381001" y="1219200"/>
            <a:chExt cx="5184913" cy="1865608"/>
          </a:xfrm>
        </p:grpSpPr>
        <p:sp>
          <p:nvSpPr>
            <p:cNvPr id="4" name="Shape 2"/>
            <p:cNvSpPr/>
            <p:nvPr/>
          </p:nvSpPr>
          <p:spPr>
            <a:xfrm>
              <a:off x="381001" y="1219200"/>
              <a:ext cx="5184913" cy="1865608"/>
            </a:xfrm>
            <a:custGeom>
              <a:avLst/>
              <a:gdLst/>
              <a:ahLst/>
              <a:cxnLst/>
              <a:rect l="l" t="t" r="r" b="b"/>
              <a:pathLst>
                <a:path w="3705225" h="1600200">
                  <a:moveTo>
                    <a:pt x="38101" y="0"/>
                  </a:moveTo>
                  <a:lnTo>
                    <a:pt x="3667124" y="0"/>
                  </a:lnTo>
                  <a:cubicBezTo>
                    <a:pt x="3688167" y="0"/>
                    <a:pt x="3705225" y="17058"/>
                    <a:pt x="3705225" y="38101"/>
                  </a:cubicBezTo>
                  <a:lnTo>
                    <a:pt x="3705225" y="1562099"/>
                  </a:lnTo>
                  <a:cubicBezTo>
                    <a:pt x="3705225" y="1583142"/>
                    <a:pt x="3688167" y="1600200"/>
                    <a:pt x="3667124" y="1600200"/>
                  </a:cubicBezTo>
                  <a:lnTo>
                    <a:pt x="38101" y="1600200"/>
                  </a:lnTo>
                  <a:cubicBezTo>
                    <a:pt x="17058" y="1600200"/>
                    <a:pt x="0" y="1583142"/>
                    <a:pt x="0" y="1562099"/>
                  </a:cubicBezTo>
                  <a:lnTo>
                    <a:pt x="0" y="38101"/>
                  </a:lnTo>
                  <a:cubicBezTo>
                    <a:pt x="0" y="17072"/>
                    <a:pt x="17072" y="0"/>
                    <a:pt x="3810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990600" y="1410534"/>
              <a:ext cx="374659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Защита в сложных судебных спорах</a:t>
              </a:r>
              <a:endParaRPr lang="en-US" sz="16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533400" y="1842443"/>
              <a:ext cx="4913243" cy="409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en-US" sz="1400" b="1" u="sng" dirty="0" err="1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Проблема</a:t>
              </a:r>
              <a:r>
                <a:rPr lang="en-US" sz="1400" b="1" u="sng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:</a:t>
              </a:r>
              <a:r>
                <a:rPr lang="ru-RU" sz="1400" b="1" dirty="0">
                  <a:latin typeface="Quattrocento Sans" panose="020B0604020202020204" charset="0"/>
                  <a:ea typeface="Quattrocento Sans" pitchFamily="34" charset="-122"/>
                  <a:cs typeface="Quattrocento Sans" pitchFamily="34" charset="-120"/>
                </a:rPr>
                <a:t> региональное министерство незаконно отменило разрешение на строительство жилого дома в ЗАТО г. Заречный.</a:t>
              </a:r>
              <a:endParaRPr lang="en-US" sz="1400" b="1" dirty="0">
                <a:latin typeface="Quattrocento Sans" panose="020B0604020202020204" charset="0"/>
              </a:endParaRPr>
            </a:p>
          </p:txBody>
        </p:sp>
        <p:sp>
          <p:nvSpPr>
            <p:cNvPr id="10" name="Text 8"/>
            <p:cNvSpPr/>
            <p:nvPr/>
          </p:nvSpPr>
          <p:spPr>
            <a:xfrm>
              <a:off x="730882" y="2337575"/>
              <a:ext cx="4644184" cy="5767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en-US" sz="1300" b="1" u="sng" dirty="0">
                  <a:solidFill>
                    <a:srgbClr val="004A7C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Решение:</a:t>
              </a:r>
              <a:r>
                <a:rPr lang="en-US" sz="1300" b="1" dirty="0">
                  <a:solidFill>
                    <a:srgbClr val="004A7C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ru-RU" sz="1300" b="1" dirty="0">
                  <a:solidFill>
                    <a:srgbClr val="004A7C"/>
                  </a:solidFill>
                  <a:latin typeface="Quattrocento Sans" pitchFamily="34" charset="0"/>
                  <a:ea typeface="Quattrocento Sans" pitchFamily="34" charset="-122"/>
                  <a:cs typeface="Quattrocento Sans" pitchFamily="34" charset="-120"/>
                </a:rPr>
                <a:t>победа в суде трех инстанциях, восстановление незаконно отмененного разрешения на строительство и изменение судебной практики по вопросам строительства в ЗАТО.</a:t>
              </a:r>
              <a:endParaRPr lang="en-US" sz="1300" dirty="0"/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63B03FDF-0123-4ED2-92D8-175CF244AE60}"/>
                </a:ext>
              </a:extLst>
            </p:cNvPr>
            <p:cNvGrpSpPr/>
            <p:nvPr/>
          </p:nvGrpSpPr>
          <p:grpSpPr>
            <a:xfrm>
              <a:off x="533401" y="1345983"/>
              <a:ext cx="375419" cy="426439"/>
              <a:chOff x="661471" y="2731122"/>
              <a:chExt cx="472480" cy="535874"/>
            </a:xfrm>
          </p:grpSpPr>
          <p:sp>
            <p:nvSpPr>
              <p:cNvPr id="48" name="Shape 3">
                <a:extLst>
                  <a:ext uri="{FF2B5EF4-FFF2-40B4-BE49-F238E27FC236}">
                    <a16:creationId xmlns:a16="http://schemas.microsoft.com/office/drawing/2014/main" id="{B7CFDE75-F391-4806-A145-9EA5D4AE9FEC}"/>
                  </a:ext>
                </a:extLst>
              </p:cNvPr>
              <p:cNvSpPr/>
              <p:nvPr/>
            </p:nvSpPr>
            <p:spPr>
              <a:xfrm>
                <a:off x="661471" y="2731122"/>
                <a:ext cx="472480" cy="53587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0">
                    <a:moveTo>
                      <a:pt x="190500" y="0"/>
                    </a:moveTo>
                    <a:lnTo>
                      <a:pt x="190500" y="0"/>
                    </a:lnTo>
                    <a:cubicBezTo>
                      <a:pt x="295640" y="0"/>
                      <a:pt x="381000" y="85360"/>
                      <a:pt x="381000" y="190500"/>
                    </a:cubicBezTo>
                    <a:lnTo>
                      <a:pt x="381000" y="190500"/>
                    </a:lnTo>
                    <a:cubicBezTo>
                      <a:pt x="381000" y="295640"/>
                      <a:pt x="295640" y="381000"/>
                      <a:pt x="190500" y="381000"/>
                    </a:cubicBezTo>
                    <a:lnTo>
                      <a:pt x="190500" y="381000"/>
                    </a:lnTo>
                    <a:cubicBezTo>
                      <a:pt x="85360" y="381000"/>
                      <a:pt x="0" y="295640"/>
                      <a:pt x="0" y="190500"/>
                    </a:cubicBezTo>
                    <a:lnTo>
                      <a:pt x="0" y="190500"/>
                    </a:lnTo>
                    <a:cubicBezTo>
                      <a:pt x="0" y="85360"/>
                      <a:pt x="85360" y="0"/>
                      <a:pt x="190500" y="0"/>
                    </a:cubicBezTo>
                    <a:close/>
                  </a:path>
                </a:pathLst>
              </a:custGeom>
              <a:solidFill>
                <a:srgbClr val="004A7C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ru-RU" sz="1089" dirty="0"/>
              </a:p>
            </p:txBody>
          </p:sp>
          <p:sp>
            <p:nvSpPr>
              <p:cNvPr id="53" name="Shape 4">
                <a:extLst>
                  <a:ext uri="{FF2B5EF4-FFF2-40B4-BE49-F238E27FC236}">
                    <a16:creationId xmlns:a16="http://schemas.microsoft.com/office/drawing/2014/main" id="{4C4AC838-3F64-4D59-9131-E1047CB6F873}"/>
                  </a:ext>
                </a:extLst>
              </p:cNvPr>
              <p:cNvSpPr/>
              <p:nvPr/>
            </p:nvSpPr>
            <p:spPr>
              <a:xfrm>
                <a:off x="794356" y="2880446"/>
                <a:ext cx="212616" cy="212616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>
                    <a:moveTo>
                      <a:pt x="10716" y="10716"/>
                    </a:moveTo>
                    <a:cubicBezTo>
                      <a:pt x="4789" y="10716"/>
                      <a:pt x="0" y="15504"/>
                      <a:pt x="0" y="21431"/>
                    </a:cubicBezTo>
                    <a:lnTo>
                      <a:pt x="0" y="144661"/>
                    </a:lnTo>
                    <a:cubicBezTo>
                      <a:pt x="0" y="153535"/>
                      <a:pt x="7200" y="160734"/>
                      <a:pt x="16073" y="160734"/>
                    </a:cubicBezTo>
                    <a:lnTo>
                      <a:pt x="155377" y="160734"/>
                    </a:lnTo>
                    <a:cubicBezTo>
                      <a:pt x="164250" y="160734"/>
                      <a:pt x="171450" y="153535"/>
                      <a:pt x="171450" y="144661"/>
                    </a:cubicBezTo>
                    <a:lnTo>
                      <a:pt x="171450" y="50966"/>
                    </a:lnTo>
                    <a:cubicBezTo>
                      <a:pt x="171450" y="44872"/>
                      <a:pt x="164954" y="41021"/>
                      <a:pt x="159596" y="43901"/>
                    </a:cubicBezTo>
                    <a:lnTo>
                      <a:pt x="107156" y="72130"/>
                    </a:lnTo>
                    <a:lnTo>
                      <a:pt x="107156" y="50966"/>
                    </a:lnTo>
                    <a:cubicBezTo>
                      <a:pt x="107156" y="44872"/>
                      <a:pt x="100660" y="41021"/>
                      <a:pt x="95302" y="43901"/>
                    </a:cubicBezTo>
                    <a:lnTo>
                      <a:pt x="42863" y="72130"/>
                    </a:lnTo>
                    <a:lnTo>
                      <a:pt x="42863" y="21431"/>
                    </a:lnTo>
                    <a:cubicBezTo>
                      <a:pt x="42863" y="15504"/>
                      <a:pt x="38074" y="10716"/>
                      <a:pt x="32147" y="10716"/>
                    </a:cubicBezTo>
                    <a:lnTo>
                      <a:pt x="10716" y="1071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solidFill>
                  <a:schemeClr val="accent1"/>
                </a:solidFill>
              </a:ln>
            </p:spPr>
          </p:sp>
        </p:grp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4563A9C-3FC5-4733-B839-003CFD751966}"/>
              </a:ext>
            </a:extLst>
          </p:cNvPr>
          <p:cNvGrpSpPr/>
          <p:nvPr/>
        </p:nvGrpSpPr>
        <p:grpSpPr>
          <a:xfrm>
            <a:off x="519974" y="3306965"/>
            <a:ext cx="381000" cy="381000"/>
            <a:chOff x="5986650" y="3350097"/>
            <a:chExt cx="381000" cy="381000"/>
          </a:xfrm>
        </p:grpSpPr>
        <p:sp>
          <p:nvSpPr>
            <p:cNvPr id="55" name="Shape 17">
              <a:extLst>
                <a:ext uri="{FF2B5EF4-FFF2-40B4-BE49-F238E27FC236}">
                  <a16:creationId xmlns:a16="http://schemas.microsoft.com/office/drawing/2014/main" id="{00BF7B8A-19F8-4FE0-98C2-677F8CC3AFE3}"/>
                </a:ext>
              </a:extLst>
            </p:cNvPr>
            <p:cNvSpPr/>
            <p:nvPr/>
          </p:nvSpPr>
          <p:spPr>
            <a:xfrm>
              <a:off x="5986650" y="335009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90500" y="0"/>
                  </a:lnTo>
                  <a:cubicBezTo>
                    <a:pt x="295640" y="0"/>
                    <a:pt x="381000" y="85360"/>
                    <a:pt x="381000" y="190500"/>
                  </a:cubicBezTo>
                  <a:lnTo>
                    <a:pt x="381000" y="190500"/>
                  </a:lnTo>
                  <a:cubicBezTo>
                    <a:pt x="381000" y="295640"/>
                    <a:pt x="295640" y="381000"/>
                    <a:pt x="190500" y="381000"/>
                  </a:cubicBezTo>
                  <a:lnTo>
                    <a:pt x="190500" y="381000"/>
                  </a:lnTo>
                  <a:cubicBezTo>
                    <a:pt x="85360" y="381000"/>
                    <a:pt x="0" y="295640"/>
                    <a:pt x="0" y="190500"/>
                  </a:cubicBezTo>
                  <a:lnTo>
                    <a:pt x="0" y="190500"/>
                  </a:lnTo>
                  <a:cubicBezTo>
                    <a:pt x="0" y="85360"/>
                    <a:pt x="85360" y="0"/>
                    <a:pt x="190500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56" name="Shape 11">
              <a:extLst>
                <a:ext uri="{FF2B5EF4-FFF2-40B4-BE49-F238E27FC236}">
                  <a16:creationId xmlns:a16="http://schemas.microsoft.com/office/drawing/2014/main" id="{62E4FBA6-F6CA-41DD-9D7F-0134AD37B68C}"/>
                </a:ext>
              </a:extLst>
            </p:cNvPr>
            <p:cNvSpPr/>
            <p:nvPr/>
          </p:nvSpPr>
          <p:spPr>
            <a:xfrm>
              <a:off x="6091425" y="3443726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5358" y="8037"/>
                  </a:moveTo>
                  <a:cubicBezTo>
                    <a:pt x="5358" y="3583"/>
                    <a:pt x="8941" y="0"/>
                    <a:pt x="13395" y="0"/>
                  </a:cubicBezTo>
                  <a:lnTo>
                    <a:pt x="158055" y="0"/>
                  </a:lnTo>
                  <a:cubicBezTo>
                    <a:pt x="162509" y="0"/>
                    <a:pt x="166092" y="3583"/>
                    <a:pt x="166092" y="8037"/>
                  </a:cubicBezTo>
                  <a:cubicBezTo>
                    <a:pt x="166092" y="12490"/>
                    <a:pt x="162509" y="16073"/>
                    <a:pt x="158055" y="16073"/>
                  </a:cubicBezTo>
                  <a:lnTo>
                    <a:pt x="155377" y="16073"/>
                  </a:lnTo>
                  <a:lnTo>
                    <a:pt x="155377" y="155377"/>
                  </a:lnTo>
                  <a:lnTo>
                    <a:pt x="158055" y="155377"/>
                  </a:lnTo>
                  <a:cubicBezTo>
                    <a:pt x="162509" y="155377"/>
                    <a:pt x="166092" y="158960"/>
                    <a:pt x="166092" y="163413"/>
                  </a:cubicBezTo>
                  <a:cubicBezTo>
                    <a:pt x="166092" y="167867"/>
                    <a:pt x="162509" y="171450"/>
                    <a:pt x="158055" y="171450"/>
                  </a:cubicBezTo>
                  <a:lnTo>
                    <a:pt x="13395" y="171450"/>
                  </a:lnTo>
                  <a:cubicBezTo>
                    <a:pt x="8941" y="171450"/>
                    <a:pt x="5358" y="167867"/>
                    <a:pt x="5358" y="163413"/>
                  </a:cubicBezTo>
                  <a:cubicBezTo>
                    <a:pt x="5358" y="158960"/>
                    <a:pt x="8941" y="155377"/>
                    <a:pt x="13395" y="155377"/>
                  </a:cubicBezTo>
                  <a:lnTo>
                    <a:pt x="16073" y="155377"/>
                  </a:lnTo>
                  <a:lnTo>
                    <a:pt x="16073" y="16073"/>
                  </a:lnTo>
                  <a:lnTo>
                    <a:pt x="13395" y="16073"/>
                  </a:lnTo>
                  <a:cubicBezTo>
                    <a:pt x="8941" y="16073"/>
                    <a:pt x="5358" y="12490"/>
                    <a:pt x="5358" y="8037"/>
                  </a:cubicBezTo>
                  <a:close/>
                  <a:moveTo>
                    <a:pt x="75009" y="37505"/>
                  </a:moveTo>
                  <a:lnTo>
                    <a:pt x="75009" y="48220"/>
                  </a:lnTo>
                  <a:cubicBezTo>
                    <a:pt x="75009" y="51167"/>
                    <a:pt x="77420" y="53578"/>
                    <a:pt x="80367" y="53578"/>
                  </a:cubicBezTo>
                  <a:lnTo>
                    <a:pt x="91083" y="53578"/>
                  </a:lnTo>
                  <a:cubicBezTo>
                    <a:pt x="94030" y="53578"/>
                    <a:pt x="96441" y="51167"/>
                    <a:pt x="96441" y="48220"/>
                  </a:cubicBezTo>
                  <a:lnTo>
                    <a:pt x="96441" y="37505"/>
                  </a:lnTo>
                  <a:cubicBezTo>
                    <a:pt x="96441" y="34558"/>
                    <a:pt x="94030" y="32147"/>
                    <a:pt x="91083" y="32147"/>
                  </a:cubicBezTo>
                  <a:lnTo>
                    <a:pt x="80367" y="32147"/>
                  </a:lnTo>
                  <a:cubicBezTo>
                    <a:pt x="77420" y="32147"/>
                    <a:pt x="75009" y="34558"/>
                    <a:pt x="75009" y="37505"/>
                  </a:cubicBezTo>
                  <a:close/>
                  <a:moveTo>
                    <a:pt x="42863" y="32147"/>
                  </a:moveTo>
                  <a:cubicBezTo>
                    <a:pt x="39916" y="32147"/>
                    <a:pt x="37505" y="34558"/>
                    <a:pt x="37505" y="37505"/>
                  </a:cubicBezTo>
                  <a:lnTo>
                    <a:pt x="37505" y="48220"/>
                  </a:lnTo>
                  <a:cubicBezTo>
                    <a:pt x="37505" y="51167"/>
                    <a:pt x="39916" y="53578"/>
                    <a:pt x="42863" y="53578"/>
                  </a:cubicBezTo>
                  <a:lnTo>
                    <a:pt x="53578" y="53578"/>
                  </a:lnTo>
                  <a:cubicBezTo>
                    <a:pt x="56525" y="53578"/>
                    <a:pt x="58936" y="51167"/>
                    <a:pt x="58936" y="48220"/>
                  </a:cubicBezTo>
                  <a:lnTo>
                    <a:pt x="58936" y="37505"/>
                  </a:lnTo>
                  <a:cubicBezTo>
                    <a:pt x="58936" y="34558"/>
                    <a:pt x="56525" y="32147"/>
                    <a:pt x="53578" y="32147"/>
                  </a:cubicBezTo>
                  <a:lnTo>
                    <a:pt x="42863" y="32147"/>
                  </a:lnTo>
                  <a:close/>
                  <a:moveTo>
                    <a:pt x="75009" y="69652"/>
                  </a:moveTo>
                  <a:lnTo>
                    <a:pt x="75009" y="80367"/>
                  </a:lnTo>
                  <a:cubicBezTo>
                    <a:pt x="75009" y="83314"/>
                    <a:pt x="77420" y="85725"/>
                    <a:pt x="80367" y="85725"/>
                  </a:cubicBezTo>
                  <a:lnTo>
                    <a:pt x="91083" y="85725"/>
                  </a:lnTo>
                  <a:cubicBezTo>
                    <a:pt x="94030" y="85725"/>
                    <a:pt x="96441" y="83314"/>
                    <a:pt x="96441" y="80367"/>
                  </a:cubicBezTo>
                  <a:lnTo>
                    <a:pt x="96441" y="69652"/>
                  </a:lnTo>
                  <a:cubicBezTo>
                    <a:pt x="96441" y="66705"/>
                    <a:pt x="94030" y="64294"/>
                    <a:pt x="91083" y="64294"/>
                  </a:cubicBezTo>
                  <a:lnTo>
                    <a:pt x="80367" y="64294"/>
                  </a:lnTo>
                  <a:cubicBezTo>
                    <a:pt x="77420" y="64294"/>
                    <a:pt x="75009" y="66705"/>
                    <a:pt x="75009" y="69652"/>
                  </a:cubicBezTo>
                  <a:close/>
                  <a:moveTo>
                    <a:pt x="117872" y="32147"/>
                  </a:moveTo>
                  <a:cubicBezTo>
                    <a:pt x="114925" y="32147"/>
                    <a:pt x="112514" y="34558"/>
                    <a:pt x="112514" y="37505"/>
                  </a:cubicBezTo>
                  <a:lnTo>
                    <a:pt x="112514" y="48220"/>
                  </a:lnTo>
                  <a:cubicBezTo>
                    <a:pt x="112514" y="51167"/>
                    <a:pt x="114925" y="53578"/>
                    <a:pt x="117872" y="53578"/>
                  </a:cubicBezTo>
                  <a:lnTo>
                    <a:pt x="128588" y="53578"/>
                  </a:lnTo>
                  <a:cubicBezTo>
                    <a:pt x="131534" y="53578"/>
                    <a:pt x="133945" y="51167"/>
                    <a:pt x="133945" y="48220"/>
                  </a:cubicBezTo>
                  <a:lnTo>
                    <a:pt x="133945" y="37505"/>
                  </a:lnTo>
                  <a:cubicBezTo>
                    <a:pt x="133945" y="34558"/>
                    <a:pt x="131534" y="32147"/>
                    <a:pt x="128588" y="32147"/>
                  </a:cubicBezTo>
                  <a:lnTo>
                    <a:pt x="117872" y="32147"/>
                  </a:lnTo>
                  <a:close/>
                  <a:moveTo>
                    <a:pt x="37505" y="69652"/>
                  </a:moveTo>
                  <a:lnTo>
                    <a:pt x="37505" y="80367"/>
                  </a:lnTo>
                  <a:cubicBezTo>
                    <a:pt x="37505" y="83314"/>
                    <a:pt x="39916" y="85725"/>
                    <a:pt x="42863" y="85725"/>
                  </a:cubicBezTo>
                  <a:lnTo>
                    <a:pt x="53578" y="85725"/>
                  </a:lnTo>
                  <a:cubicBezTo>
                    <a:pt x="56525" y="85725"/>
                    <a:pt x="58936" y="83314"/>
                    <a:pt x="58936" y="80367"/>
                  </a:cubicBezTo>
                  <a:lnTo>
                    <a:pt x="58936" y="69652"/>
                  </a:lnTo>
                  <a:cubicBezTo>
                    <a:pt x="58936" y="66705"/>
                    <a:pt x="56525" y="64294"/>
                    <a:pt x="53578" y="64294"/>
                  </a:cubicBezTo>
                  <a:lnTo>
                    <a:pt x="42863" y="64294"/>
                  </a:lnTo>
                  <a:cubicBezTo>
                    <a:pt x="39916" y="64294"/>
                    <a:pt x="37505" y="66705"/>
                    <a:pt x="37505" y="69652"/>
                  </a:cubicBezTo>
                  <a:close/>
                  <a:moveTo>
                    <a:pt x="117872" y="64294"/>
                  </a:moveTo>
                  <a:cubicBezTo>
                    <a:pt x="114925" y="64294"/>
                    <a:pt x="112514" y="66705"/>
                    <a:pt x="112514" y="69652"/>
                  </a:cubicBezTo>
                  <a:lnTo>
                    <a:pt x="112514" y="80367"/>
                  </a:lnTo>
                  <a:cubicBezTo>
                    <a:pt x="112514" y="83314"/>
                    <a:pt x="114925" y="85725"/>
                    <a:pt x="117872" y="85725"/>
                  </a:cubicBezTo>
                  <a:lnTo>
                    <a:pt x="128588" y="85725"/>
                  </a:lnTo>
                  <a:cubicBezTo>
                    <a:pt x="131534" y="85725"/>
                    <a:pt x="133945" y="83314"/>
                    <a:pt x="133945" y="80367"/>
                  </a:cubicBezTo>
                  <a:lnTo>
                    <a:pt x="133945" y="69652"/>
                  </a:lnTo>
                  <a:cubicBezTo>
                    <a:pt x="133945" y="66705"/>
                    <a:pt x="131534" y="64294"/>
                    <a:pt x="128588" y="64294"/>
                  </a:cubicBezTo>
                  <a:lnTo>
                    <a:pt x="117872" y="64294"/>
                  </a:lnTo>
                  <a:close/>
                  <a:moveTo>
                    <a:pt x="96441" y="128588"/>
                  </a:moveTo>
                  <a:lnTo>
                    <a:pt x="111108" y="128588"/>
                  </a:lnTo>
                  <a:cubicBezTo>
                    <a:pt x="114423" y="128588"/>
                    <a:pt x="116968" y="125574"/>
                    <a:pt x="115796" y="122493"/>
                  </a:cubicBezTo>
                  <a:cubicBezTo>
                    <a:pt x="111175" y="110404"/>
                    <a:pt x="99454" y="101798"/>
                    <a:pt x="85758" y="101798"/>
                  </a:cubicBezTo>
                  <a:cubicBezTo>
                    <a:pt x="72063" y="101798"/>
                    <a:pt x="60342" y="110404"/>
                    <a:pt x="55721" y="122493"/>
                  </a:cubicBezTo>
                  <a:cubicBezTo>
                    <a:pt x="54549" y="125574"/>
                    <a:pt x="57094" y="128588"/>
                    <a:pt x="60409" y="128588"/>
                  </a:cubicBezTo>
                  <a:lnTo>
                    <a:pt x="75076" y="128588"/>
                  </a:lnTo>
                  <a:lnTo>
                    <a:pt x="75076" y="155377"/>
                  </a:lnTo>
                  <a:lnTo>
                    <a:pt x="96508" y="155377"/>
                  </a:lnTo>
                  <a:lnTo>
                    <a:pt x="96508" y="128588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57" name="Shape 27">
            <a:extLst>
              <a:ext uri="{FF2B5EF4-FFF2-40B4-BE49-F238E27FC236}">
                <a16:creationId xmlns:a16="http://schemas.microsoft.com/office/drawing/2014/main" id="{79C2F1B1-043A-41BA-A344-233EE174477E}"/>
              </a:ext>
            </a:extLst>
          </p:cNvPr>
          <p:cNvSpPr/>
          <p:nvPr/>
        </p:nvSpPr>
        <p:spPr>
          <a:xfrm>
            <a:off x="563819" y="2393406"/>
            <a:ext cx="100013" cy="100013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4A7C"/>
          </a:solidFill>
          <a:ln>
            <a:noFill/>
          </a:ln>
        </p:spPr>
      </p:sp>
      <p:sp>
        <p:nvSpPr>
          <p:cNvPr id="58" name="Shape 27">
            <a:extLst>
              <a:ext uri="{FF2B5EF4-FFF2-40B4-BE49-F238E27FC236}">
                <a16:creationId xmlns:a16="http://schemas.microsoft.com/office/drawing/2014/main" id="{5E47A7A9-D4FC-4935-8662-718173D6191E}"/>
              </a:ext>
            </a:extLst>
          </p:cNvPr>
          <p:cNvSpPr/>
          <p:nvPr/>
        </p:nvSpPr>
        <p:spPr>
          <a:xfrm>
            <a:off x="6142414" y="2405647"/>
            <a:ext cx="100013" cy="100013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4A7C"/>
          </a:solidFill>
          <a:ln>
            <a:noFill/>
          </a:ln>
        </p:spPr>
      </p:sp>
      <p:sp>
        <p:nvSpPr>
          <p:cNvPr id="59" name="Shape 27">
            <a:extLst>
              <a:ext uri="{FF2B5EF4-FFF2-40B4-BE49-F238E27FC236}">
                <a16:creationId xmlns:a16="http://schemas.microsoft.com/office/drawing/2014/main" id="{38D68105-429C-4CE6-B857-5DB22E94FD7E}"/>
              </a:ext>
            </a:extLst>
          </p:cNvPr>
          <p:cNvSpPr/>
          <p:nvPr/>
        </p:nvSpPr>
        <p:spPr>
          <a:xfrm>
            <a:off x="555256" y="4462117"/>
            <a:ext cx="100013" cy="100013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4A7C"/>
          </a:solidFill>
          <a:ln>
            <a:noFill/>
          </a:ln>
        </p:spPr>
      </p:sp>
      <p:sp>
        <p:nvSpPr>
          <p:cNvPr id="52" name="Shape 27">
            <a:extLst>
              <a:ext uri="{FF2B5EF4-FFF2-40B4-BE49-F238E27FC236}">
                <a16:creationId xmlns:a16="http://schemas.microsoft.com/office/drawing/2014/main" id="{79944EFF-7B58-4570-BE3F-9B351BFBFA4D}"/>
              </a:ext>
            </a:extLst>
          </p:cNvPr>
          <p:cNvSpPr/>
          <p:nvPr/>
        </p:nvSpPr>
        <p:spPr>
          <a:xfrm>
            <a:off x="6129876" y="4406549"/>
            <a:ext cx="100013" cy="100013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4A7C"/>
          </a:solidFill>
          <a:ln>
            <a:noFill/>
          </a:ln>
        </p:spPr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9B3D5DC-C72E-445D-BE13-1E5680B1CB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EA1D1E-2AAD-4F9B-942B-3767EF37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" y="-26401"/>
            <a:ext cx="12192000" cy="691080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20436" y="257235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Право</a:t>
            </a:r>
            <a:r>
              <a:rPr lang="en-US" b="1" kern="0" spc="60" dirty="0" err="1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творческая</a:t>
            </a:r>
            <a:r>
              <a:rPr lang="en-US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деятельность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0999" y="615392"/>
            <a:ext cx="11601450" cy="459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Системное улучшение условий ведения бизнеса</a:t>
            </a:r>
          </a:p>
        </p:txBody>
      </p:sp>
      <p:sp>
        <p:nvSpPr>
          <p:cNvPr id="5" name="Shape 3"/>
          <p:cNvSpPr/>
          <p:nvPr/>
        </p:nvSpPr>
        <p:spPr>
          <a:xfrm>
            <a:off x="-983510" y="140631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" y="0"/>
                </a:moveTo>
                <a:lnTo>
                  <a:pt x="342900" y="0"/>
                </a:lnTo>
                <a:cubicBezTo>
                  <a:pt x="363928" y="0"/>
                  <a:pt x="381000" y="17072"/>
                  <a:pt x="381000" y="38100"/>
                </a:cubicBezTo>
                <a:lnTo>
                  <a:pt x="381000" y="342900"/>
                </a:lnTo>
                <a:cubicBezTo>
                  <a:pt x="381000" y="363928"/>
                  <a:pt x="363928" y="381000"/>
                  <a:pt x="3429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" name="Text 4"/>
          <p:cNvSpPr/>
          <p:nvPr/>
        </p:nvSpPr>
        <p:spPr>
          <a:xfrm>
            <a:off x="-1028700" y="1371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356050" y="1371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216801" y="1371600"/>
            <a:ext cx="457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DF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712105" y="1447800"/>
            <a:ext cx="714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254905" y="1847850"/>
            <a:ext cx="289068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254901" y="2057400"/>
            <a:ext cx="3467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9DA53AE-5106-4EC4-BF5E-43FBBB4C1569}"/>
              </a:ext>
            </a:extLst>
          </p:cNvPr>
          <p:cNvGrpSpPr/>
          <p:nvPr/>
        </p:nvGrpSpPr>
        <p:grpSpPr>
          <a:xfrm>
            <a:off x="420436" y="5508515"/>
            <a:ext cx="11601450" cy="1103265"/>
            <a:chOff x="381000" y="4419600"/>
            <a:chExt cx="11430000" cy="1085850"/>
          </a:xfrm>
        </p:grpSpPr>
        <p:sp>
          <p:nvSpPr>
            <p:cNvPr id="34" name="Shape 32"/>
            <p:cNvSpPr/>
            <p:nvPr/>
          </p:nvSpPr>
          <p:spPr>
            <a:xfrm>
              <a:off x="381000" y="4419600"/>
              <a:ext cx="11430000" cy="1085850"/>
            </a:xfrm>
            <a:custGeom>
              <a:avLst/>
              <a:gdLst/>
              <a:ahLst/>
              <a:cxnLst/>
              <a:rect l="l" t="t" r="r" b="b"/>
              <a:pathLst>
                <a:path w="11430000" h="1085850">
                  <a:moveTo>
                    <a:pt x="38102" y="0"/>
                  </a:moveTo>
                  <a:lnTo>
                    <a:pt x="11391898" y="0"/>
                  </a:lnTo>
                  <a:cubicBezTo>
                    <a:pt x="11412941" y="0"/>
                    <a:pt x="11430000" y="17059"/>
                    <a:pt x="11430000" y="38102"/>
                  </a:cubicBezTo>
                  <a:lnTo>
                    <a:pt x="11430000" y="1047748"/>
                  </a:lnTo>
                  <a:cubicBezTo>
                    <a:pt x="11430000" y="1068791"/>
                    <a:pt x="11412941" y="1085850"/>
                    <a:pt x="11391898" y="1085850"/>
                  </a:cubicBezTo>
                  <a:lnTo>
                    <a:pt x="38102" y="1085850"/>
                  </a:lnTo>
                  <a:cubicBezTo>
                    <a:pt x="17059" y="1085850"/>
                    <a:pt x="0" y="1068791"/>
                    <a:pt x="0" y="1047748"/>
                  </a:cubicBezTo>
                  <a:lnTo>
                    <a:pt x="0" y="38102"/>
                  </a:lnTo>
                  <a:cubicBezTo>
                    <a:pt x="0" y="17073"/>
                    <a:pt x="17073" y="0"/>
                    <a:pt x="38102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35" name="Shape 33"/>
            <p:cNvSpPr/>
            <p:nvPr/>
          </p:nvSpPr>
          <p:spPr>
            <a:xfrm>
              <a:off x="619125" y="4572000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>
                  <a:moveTo>
                    <a:pt x="196163" y="257175"/>
                  </a:moveTo>
                  <a:cubicBezTo>
                    <a:pt x="201052" y="242240"/>
                    <a:pt x="210830" y="228712"/>
                    <a:pt x="221880" y="217058"/>
                  </a:cubicBezTo>
                  <a:cubicBezTo>
                    <a:pt x="243780" y="194020"/>
                    <a:pt x="257175" y="162878"/>
                    <a:pt x="257175" y="128588"/>
                  </a:cubicBezTo>
                  <a:cubicBezTo>
                    <a:pt x="257175" y="57596"/>
                    <a:pt x="199579" y="0"/>
                    <a:pt x="128587" y="0"/>
                  </a:cubicBezTo>
                  <a:cubicBezTo>
                    <a:pt x="57596" y="0"/>
                    <a:pt x="0" y="57596"/>
                    <a:pt x="0" y="128588"/>
                  </a:cubicBezTo>
                  <a:cubicBezTo>
                    <a:pt x="0" y="162878"/>
                    <a:pt x="13395" y="194020"/>
                    <a:pt x="35295" y="217058"/>
                  </a:cubicBezTo>
                  <a:cubicBezTo>
                    <a:pt x="46345" y="228712"/>
                    <a:pt x="56190" y="242240"/>
                    <a:pt x="61012" y="257175"/>
                  </a:cubicBezTo>
                  <a:lnTo>
                    <a:pt x="196096" y="257175"/>
                  </a:lnTo>
                  <a:close/>
                  <a:moveTo>
                    <a:pt x="192881" y="289322"/>
                  </a:moveTo>
                  <a:lnTo>
                    <a:pt x="64294" y="289322"/>
                  </a:lnTo>
                  <a:lnTo>
                    <a:pt x="64294" y="300038"/>
                  </a:lnTo>
                  <a:cubicBezTo>
                    <a:pt x="64294" y="329639"/>
                    <a:pt x="88270" y="353616"/>
                    <a:pt x="117872" y="353616"/>
                  </a:cubicBezTo>
                  <a:lnTo>
                    <a:pt x="139303" y="353616"/>
                  </a:lnTo>
                  <a:cubicBezTo>
                    <a:pt x="168905" y="353616"/>
                    <a:pt x="192881" y="329639"/>
                    <a:pt x="192881" y="300038"/>
                  </a:cubicBezTo>
                  <a:lnTo>
                    <a:pt x="192881" y="289322"/>
                  </a:lnTo>
                  <a:close/>
                  <a:moveTo>
                    <a:pt x="123230" y="75009"/>
                  </a:moveTo>
                  <a:cubicBezTo>
                    <a:pt x="96575" y="75009"/>
                    <a:pt x="75009" y="96575"/>
                    <a:pt x="75009" y="123230"/>
                  </a:cubicBezTo>
                  <a:cubicBezTo>
                    <a:pt x="75009" y="132137"/>
                    <a:pt x="67843" y="139303"/>
                    <a:pt x="58936" y="139303"/>
                  </a:cubicBezTo>
                  <a:cubicBezTo>
                    <a:pt x="50029" y="139303"/>
                    <a:pt x="42863" y="132137"/>
                    <a:pt x="42863" y="123230"/>
                  </a:cubicBezTo>
                  <a:cubicBezTo>
                    <a:pt x="42863" y="78827"/>
                    <a:pt x="78827" y="42863"/>
                    <a:pt x="123230" y="42863"/>
                  </a:cubicBezTo>
                  <a:cubicBezTo>
                    <a:pt x="132137" y="42863"/>
                    <a:pt x="139303" y="50029"/>
                    <a:pt x="139303" y="58936"/>
                  </a:cubicBezTo>
                  <a:cubicBezTo>
                    <a:pt x="139303" y="67843"/>
                    <a:pt x="132137" y="75009"/>
                    <a:pt x="123230" y="75009"/>
                  </a:cubicBezTo>
                  <a:close/>
                </a:path>
              </a:pathLst>
            </a:custGeom>
            <a:solidFill>
              <a:srgbClr val="FDFDFD">
                <a:alpha val="90000"/>
              </a:srgbClr>
            </a:solidFill>
            <a:ln/>
          </p:spPr>
        </p:sp>
        <p:sp>
          <p:nvSpPr>
            <p:cNvPr id="36" name="Text 34"/>
            <p:cNvSpPr/>
            <p:nvPr/>
          </p:nvSpPr>
          <p:spPr>
            <a:xfrm>
              <a:off x="1114425" y="4572000"/>
              <a:ext cx="106299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FDFDFD"/>
                  </a:solidFill>
                  <a:latin typeface="Liter" pitchFamily="34" charset="0"/>
                  <a:ea typeface="Liter" pitchFamily="34" charset="-122"/>
                  <a:cs typeface="Liter" pitchFamily="34" charset="-120"/>
                </a:rPr>
                <a:t>Принцип работы</a:t>
              </a:r>
              <a:endParaRPr lang="en-US" sz="1600" dirty="0"/>
            </a:p>
          </p:txBody>
        </p:sp>
        <p:sp>
          <p:nvSpPr>
            <p:cNvPr id="37" name="Text 35"/>
            <p:cNvSpPr/>
            <p:nvPr/>
          </p:nvSpPr>
          <p:spPr>
            <a:xfrm>
              <a:off x="1095830" y="4923031"/>
              <a:ext cx="10610850" cy="4381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Все законодательные инициативы разрабатываются совместно с </a:t>
              </a:r>
              <a:r>
                <a:rPr lang="en-US" sz="1400" dirty="0" err="1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бизнес-сообществом</a:t>
              </a:r>
              <a:r>
                <a:rPr lang="en-US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ru-RU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в целях </a:t>
              </a:r>
              <a:r>
                <a:rPr lang="en-US" sz="1400" dirty="0" err="1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устранени</a:t>
              </a:r>
              <a:r>
                <a:rPr lang="ru-RU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я</a:t>
              </a:r>
              <a:r>
                <a:rPr lang="en-US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dirty="0" err="1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административных</a:t>
              </a:r>
              <a:r>
                <a:rPr lang="en-US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 </a:t>
              </a:r>
              <a:r>
                <a:rPr lang="en-US" sz="1400" dirty="0" err="1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барьеров</a:t>
              </a:r>
              <a:r>
                <a:rPr lang="ru-RU" sz="1400" dirty="0">
                  <a:solidFill>
                    <a:srgbClr val="FDFDFD">
                      <a:alpha val="95000"/>
                    </a:srgbClr>
                  </a:solidFill>
                  <a:latin typeface="Liter" panose="020B0604020202020204" charset="0"/>
                  <a:ea typeface="Quattrocento Sans" pitchFamily="34" charset="-122"/>
                  <a:cs typeface="Quattrocento Sans" pitchFamily="34" charset="-120"/>
                </a:rPr>
                <a:t> и создания благоприятных условий для ведения предпринимательской деятельности в регионе</a:t>
              </a:r>
              <a:endParaRPr lang="en-US" sz="1400" dirty="0">
                <a:latin typeface="Liter" panose="020B0604020202020204" charset="0"/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73B7B64-8BFB-476D-AE15-DA7EAC7012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15" y="197148"/>
            <a:ext cx="529821" cy="520104"/>
          </a:xfrm>
          <a:prstGeom prst="rect">
            <a:avLst/>
          </a:prstGeom>
        </p:spPr>
      </p:pic>
      <p:sp>
        <p:nvSpPr>
          <p:cNvPr id="46" name="Shape 3">
            <a:extLst>
              <a:ext uri="{FF2B5EF4-FFF2-40B4-BE49-F238E27FC236}">
                <a16:creationId xmlns:a16="http://schemas.microsoft.com/office/drawing/2014/main" id="{1EEE1B25-D70C-C36A-76E6-5DC4DE7D6648}"/>
              </a:ext>
            </a:extLst>
          </p:cNvPr>
          <p:cNvSpPr/>
          <p:nvPr/>
        </p:nvSpPr>
        <p:spPr>
          <a:xfrm>
            <a:off x="-1048444" y="373352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" y="0"/>
                </a:moveTo>
                <a:lnTo>
                  <a:pt x="342900" y="0"/>
                </a:lnTo>
                <a:cubicBezTo>
                  <a:pt x="363928" y="0"/>
                  <a:pt x="381000" y="17072"/>
                  <a:pt x="381000" y="38100"/>
                </a:cubicBezTo>
                <a:lnTo>
                  <a:pt x="381000" y="342900"/>
                </a:lnTo>
                <a:cubicBezTo>
                  <a:pt x="381000" y="363928"/>
                  <a:pt x="363928" y="381000"/>
                  <a:pt x="3429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8F90FD-A888-78DC-6F4E-E7A89FF83CD6}"/>
              </a:ext>
            </a:extLst>
          </p:cNvPr>
          <p:cNvSpPr txBox="1"/>
          <p:nvPr/>
        </p:nvSpPr>
        <p:spPr>
          <a:xfrm>
            <a:off x="-998318" y="3739146"/>
            <a:ext cx="274434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b="1" dirty="0">
                <a:solidFill>
                  <a:srgbClr val="FDFDFD"/>
                </a:solidFill>
                <a:latin typeface="Liter" pitchFamily="34" charset="0"/>
              </a:rPr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2FD658-543A-4AA1-A301-966A1EE40764}"/>
              </a:ext>
            </a:extLst>
          </p:cNvPr>
          <p:cNvSpPr/>
          <p:nvPr/>
        </p:nvSpPr>
        <p:spPr>
          <a:xfrm>
            <a:off x="314920" y="3327276"/>
            <a:ext cx="5866805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89F4972-9272-45AB-B26B-00C04F26B355}"/>
              </a:ext>
            </a:extLst>
          </p:cNvPr>
          <p:cNvGrpSpPr/>
          <p:nvPr/>
        </p:nvGrpSpPr>
        <p:grpSpPr>
          <a:xfrm>
            <a:off x="362242" y="1320025"/>
            <a:ext cx="5675848" cy="1943325"/>
            <a:chOff x="390132" y="1327195"/>
            <a:chExt cx="5324672" cy="1991526"/>
          </a:xfrm>
        </p:grpSpPr>
        <p:sp>
          <p:nvSpPr>
            <p:cNvPr id="4" name="Shape 2"/>
            <p:cNvSpPr/>
            <p:nvPr/>
          </p:nvSpPr>
          <p:spPr>
            <a:xfrm>
              <a:off x="390132" y="1327195"/>
              <a:ext cx="5324672" cy="1991526"/>
            </a:xfrm>
            <a:custGeom>
              <a:avLst/>
              <a:gdLst/>
              <a:ahLst/>
              <a:cxnLst/>
              <a:rect l="l" t="t" r="r" b="b"/>
              <a:pathLst>
                <a:path w="3705225" h="1562100">
                  <a:moveTo>
                    <a:pt x="38100" y="0"/>
                  </a:moveTo>
                  <a:lnTo>
                    <a:pt x="3667125" y="0"/>
                  </a:lnTo>
                  <a:cubicBezTo>
                    <a:pt x="3688167" y="0"/>
                    <a:pt x="3705225" y="17058"/>
                    <a:pt x="3705225" y="38100"/>
                  </a:cubicBezTo>
                  <a:lnTo>
                    <a:pt x="3705225" y="1524000"/>
                  </a:lnTo>
                  <a:cubicBezTo>
                    <a:pt x="3705225" y="1545042"/>
                    <a:pt x="3688167" y="1562100"/>
                    <a:pt x="3667125" y="1562100"/>
                  </a:cubicBezTo>
                  <a:lnTo>
                    <a:pt x="38100" y="1562100"/>
                  </a:lnTo>
                  <a:cubicBezTo>
                    <a:pt x="17058" y="1562100"/>
                    <a:pt x="0" y="1545042"/>
                    <a:pt x="0" y="15240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3766D2-4622-FF5D-B77A-D4BE84CFCF86}"/>
                </a:ext>
              </a:extLst>
            </p:cNvPr>
            <p:cNvSpPr txBox="1"/>
            <p:nvPr/>
          </p:nvSpPr>
          <p:spPr>
            <a:xfrm>
              <a:off x="944702" y="1415623"/>
              <a:ext cx="4667802" cy="5992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  <a:t>Сохранение льготной УСН при незначительной задолженности</a:t>
              </a:r>
              <a:endParaRPr lang="en-US" sz="1600" b="1" dirty="0">
                <a:solidFill>
                  <a:srgbClr val="1E1E1E"/>
                </a:solidFill>
                <a:latin typeface="Liter" pitchFamily="34" charset="0"/>
              </a:endParaRPr>
            </a:p>
          </p:txBody>
        </p:sp>
        <p:sp>
          <p:nvSpPr>
            <p:cNvPr id="51" name="Text 29">
              <a:extLst>
                <a:ext uri="{FF2B5EF4-FFF2-40B4-BE49-F238E27FC236}">
                  <a16:creationId xmlns:a16="http://schemas.microsoft.com/office/drawing/2014/main" id="{0E69CA94-123A-30DE-9AEA-9A87DC14ED41}"/>
                </a:ext>
              </a:extLst>
            </p:cNvPr>
            <p:cNvSpPr/>
            <p:nvPr/>
          </p:nvSpPr>
          <p:spPr>
            <a:xfrm>
              <a:off x="550568" y="2098826"/>
              <a:ext cx="5045151" cy="10178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lvl="0" algn="just"/>
              <a:r>
                <a:rPr lang="ru-RU" sz="1400" dirty="0">
                  <a:latin typeface="Liter" panose="020B0604020202020204" charset="0"/>
                </a:rPr>
                <a:t>В региональный закон об упрощённой системе налогообложения внесены изменения, которые позволяют сохранить льготный налоговый режим при условии погашения хозяйствующим субъектом задолженности в течение двух месяцев со дня представления налоговой декларации.</a:t>
              </a:r>
              <a:endParaRPr lang="en-US" sz="1400" dirty="0">
                <a:latin typeface="Liter" panose="020B0604020202020204" charset="0"/>
              </a:endParaRPr>
            </a:p>
          </p:txBody>
        </p:sp>
        <p:sp>
          <p:nvSpPr>
            <p:cNvPr id="42" name="Shape 9">
              <a:extLst>
                <a:ext uri="{FF2B5EF4-FFF2-40B4-BE49-F238E27FC236}">
                  <a16:creationId xmlns:a16="http://schemas.microsoft.com/office/drawing/2014/main" id="{9273E099-2618-441E-80F7-0165B603ED23}"/>
                </a:ext>
              </a:extLst>
            </p:cNvPr>
            <p:cNvSpPr/>
            <p:nvPr/>
          </p:nvSpPr>
          <p:spPr>
            <a:xfrm>
              <a:off x="563702" y="145993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" y="0"/>
                  </a:moveTo>
                  <a:lnTo>
                    <a:pt x="342900" y="0"/>
                  </a:lnTo>
                  <a:cubicBezTo>
                    <a:pt x="363928" y="0"/>
                    <a:pt x="381000" y="17072"/>
                    <a:pt x="381000" y="38100"/>
                  </a:cubicBezTo>
                  <a:lnTo>
                    <a:pt x="381000" y="342900"/>
                  </a:lnTo>
                  <a:cubicBezTo>
                    <a:pt x="381000" y="363928"/>
                    <a:pt x="363928" y="381000"/>
                    <a:pt x="342900" y="381000"/>
                  </a:cubicBezTo>
                  <a:lnTo>
                    <a:pt x="38100" y="381000"/>
                  </a:lnTo>
                  <a:cubicBezTo>
                    <a:pt x="17072" y="381000"/>
                    <a:pt x="0" y="363928"/>
                    <a:pt x="0" y="3429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0430927-A98C-463F-B470-074A86DC7C3E}"/>
              </a:ext>
            </a:extLst>
          </p:cNvPr>
          <p:cNvGrpSpPr/>
          <p:nvPr/>
        </p:nvGrpSpPr>
        <p:grpSpPr>
          <a:xfrm>
            <a:off x="6181724" y="1320025"/>
            <a:ext cx="5744911" cy="1943325"/>
            <a:chOff x="472344" y="1327195"/>
            <a:chExt cx="5368053" cy="1991526"/>
          </a:xfrm>
        </p:grpSpPr>
        <p:sp>
          <p:nvSpPr>
            <p:cNvPr id="52" name="Shape 2">
              <a:extLst>
                <a:ext uri="{FF2B5EF4-FFF2-40B4-BE49-F238E27FC236}">
                  <a16:creationId xmlns:a16="http://schemas.microsoft.com/office/drawing/2014/main" id="{2BBA5D4F-C484-4AA6-8A3A-A540689A6DFE}"/>
                </a:ext>
              </a:extLst>
            </p:cNvPr>
            <p:cNvSpPr/>
            <p:nvPr/>
          </p:nvSpPr>
          <p:spPr>
            <a:xfrm>
              <a:off x="472344" y="1327195"/>
              <a:ext cx="5368053" cy="1991526"/>
            </a:xfrm>
            <a:custGeom>
              <a:avLst/>
              <a:gdLst/>
              <a:ahLst/>
              <a:cxnLst/>
              <a:rect l="l" t="t" r="r" b="b"/>
              <a:pathLst>
                <a:path w="3705225" h="1562100">
                  <a:moveTo>
                    <a:pt x="38100" y="0"/>
                  </a:moveTo>
                  <a:lnTo>
                    <a:pt x="3667125" y="0"/>
                  </a:lnTo>
                  <a:cubicBezTo>
                    <a:pt x="3688167" y="0"/>
                    <a:pt x="3705225" y="17058"/>
                    <a:pt x="3705225" y="38100"/>
                  </a:cubicBezTo>
                  <a:lnTo>
                    <a:pt x="3705225" y="1524000"/>
                  </a:lnTo>
                  <a:cubicBezTo>
                    <a:pt x="3705225" y="1545042"/>
                    <a:pt x="3688167" y="1562100"/>
                    <a:pt x="3667125" y="1562100"/>
                  </a:cubicBezTo>
                  <a:lnTo>
                    <a:pt x="38100" y="1562100"/>
                  </a:lnTo>
                  <a:cubicBezTo>
                    <a:pt x="17058" y="1562100"/>
                    <a:pt x="0" y="1545042"/>
                    <a:pt x="0" y="15240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C97660-99F3-4E18-8281-A18B1082640C}"/>
                </a:ext>
              </a:extLst>
            </p:cNvPr>
            <p:cNvSpPr txBox="1"/>
            <p:nvPr/>
          </p:nvSpPr>
          <p:spPr>
            <a:xfrm>
              <a:off x="953212" y="1439749"/>
              <a:ext cx="4667802" cy="403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  <a:t>Введение </a:t>
              </a:r>
              <a:r>
                <a:rPr lang="ru-RU" sz="1600" b="1" dirty="0" err="1">
                  <a:solidFill>
                    <a:srgbClr val="1E1E1E"/>
                  </a:solidFill>
                  <a:latin typeface="Liter" pitchFamily="34" charset="0"/>
                </a:rPr>
                <a:t>АвтоУСН</a:t>
              </a:r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  <a:t> в Пензенской области</a:t>
              </a:r>
              <a:endParaRPr lang="en-US" sz="1600" b="1" dirty="0">
                <a:solidFill>
                  <a:srgbClr val="1E1E1E"/>
                </a:solidFill>
                <a:latin typeface="Liter" pitchFamily="34" charset="0"/>
              </a:endParaRPr>
            </a:p>
          </p:txBody>
        </p:sp>
        <p:sp>
          <p:nvSpPr>
            <p:cNvPr id="54" name="Text 29">
              <a:extLst>
                <a:ext uri="{FF2B5EF4-FFF2-40B4-BE49-F238E27FC236}">
                  <a16:creationId xmlns:a16="http://schemas.microsoft.com/office/drawing/2014/main" id="{682FD485-3B99-4BBD-8C79-9DF023DFF899}"/>
                </a:ext>
              </a:extLst>
            </p:cNvPr>
            <p:cNvSpPr/>
            <p:nvPr/>
          </p:nvSpPr>
          <p:spPr>
            <a:xfrm>
              <a:off x="563702" y="2100288"/>
              <a:ext cx="5112848" cy="1059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lvl="0" algn="just"/>
              <a:r>
                <a:rPr lang="ru-RU" sz="1400" dirty="0">
                  <a:latin typeface="Liter" panose="020B0604020202020204" charset="0"/>
                </a:rPr>
                <a:t>На территории Пензенской области инициировано введение нового специального налогового режима — Автоматизированной упрощенной системы налогообложения. Законопроект, подготовленный с учётом позиции Уполномоченного, получил единогласную поддержку регионального парламента.</a:t>
              </a:r>
              <a:endParaRPr lang="en-US" sz="1400" dirty="0">
                <a:latin typeface="Liter" panose="020B0604020202020204" charset="0"/>
              </a:endParaRPr>
            </a:p>
          </p:txBody>
        </p:sp>
        <p:sp>
          <p:nvSpPr>
            <p:cNvPr id="55" name="Shape 9">
              <a:extLst>
                <a:ext uri="{FF2B5EF4-FFF2-40B4-BE49-F238E27FC236}">
                  <a16:creationId xmlns:a16="http://schemas.microsoft.com/office/drawing/2014/main" id="{9076969A-59CA-4AD2-8D55-067A4BB3D3E4}"/>
                </a:ext>
              </a:extLst>
            </p:cNvPr>
            <p:cNvSpPr/>
            <p:nvPr/>
          </p:nvSpPr>
          <p:spPr>
            <a:xfrm>
              <a:off x="563702" y="145993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" y="0"/>
                  </a:moveTo>
                  <a:lnTo>
                    <a:pt x="342900" y="0"/>
                  </a:lnTo>
                  <a:cubicBezTo>
                    <a:pt x="363928" y="0"/>
                    <a:pt x="381000" y="17072"/>
                    <a:pt x="381000" y="38100"/>
                  </a:cubicBezTo>
                  <a:lnTo>
                    <a:pt x="381000" y="342900"/>
                  </a:lnTo>
                  <a:cubicBezTo>
                    <a:pt x="381000" y="363928"/>
                    <a:pt x="363928" y="381000"/>
                    <a:pt x="342900" y="381000"/>
                  </a:cubicBezTo>
                  <a:lnTo>
                    <a:pt x="38100" y="381000"/>
                  </a:lnTo>
                  <a:cubicBezTo>
                    <a:pt x="17072" y="381000"/>
                    <a:pt x="0" y="363928"/>
                    <a:pt x="0" y="3429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357CD7B4-A6BF-4597-A013-5086BDEF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73B35FA-BF22-41F5-A60C-1091125E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B08807B-F0C2-496A-B0F6-16C55957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6C57EA-AF76-41E0-B605-A70CFC0094A4}"/>
              </a:ext>
            </a:extLst>
          </p:cNvPr>
          <p:cNvGrpSpPr/>
          <p:nvPr/>
        </p:nvGrpSpPr>
        <p:grpSpPr>
          <a:xfrm>
            <a:off x="384281" y="3396510"/>
            <a:ext cx="5675848" cy="1943325"/>
            <a:chOff x="390132" y="1327195"/>
            <a:chExt cx="5324672" cy="1991526"/>
          </a:xfrm>
        </p:grpSpPr>
        <p:sp>
          <p:nvSpPr>
            <p:cNvPr id="58" name="Shape 2">
              <a:extLst>
                <a:ext uri="{FF2B5EF4-FFF2-40B4-BE49-F238E27FC236}">
                  <a16:creationId xmlns:a16="http://schemas.microsoft.com/office/drawing/2014/main" id="{7C08AD10-8CDE-4867-9AE8-35E6C41ACD03}"/>
                </a:ext>
              </a:extLst>
            </p:cNvPr>
            <p:cNvSpPr/>
            <p:nvPr/>
          </p:nvSpPr>
          <p:spPr>
            <a:xfrm>
              <a:off x="390132" y="1327195"/>
              <a:ext cx="5324672" cy="1991526"/>
            </a:xfrm>
            <a:custGeom>
              <a:avLst/>
              <a:gdLst/>
              <a:ahLst/>
              <a:cxnLst/>
              <a:rect l="l" t="t" r="r" b="b"/>
              <a:pathLst>
                <a:path w="3705225" h="1562100">
                  <a:moveTo>
                    <a:pt x="38100" y="0"/>
                  </a:moveTo>
                  <a:lnTo>
                    <a:pt x="3667125" y="0"/>
                  </a:lnTo>
                  <a:cubicBezTo>
                    <a:pt x="3688167" y="0"/>
                    <a:pt x="3705225" y="17058"/>
                    <a:pt x="3705225" y="38100"/>
                  </a:cubicBezTo>
                  <a:lnTo>
                    <a:pt x="3705225" y="1524000"/>
                  </a:lnTo>
                  <a:cubicBezTo>
                    <a:pt x="3705225" y="1545042"/>
                    <a:pt x="3688167" y="1562100"/>
                    <a:pt x="3667125" y="1562100"/>
                  </a:cubicBezTo>
                  <a:lnTo>
                    <a:pt x="38100" y="1562100"/>
                  </a:lnTo>
                  <a:cubicBezTo>
                    <a:pt x="17058" y="1562100"/>
                    <a:pt x="0" y="1545042"/>
                    <a:pt x="0" y="15240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3406641-F20D-48E8-9425-8CF9FD80D133}"/>
                </a:ext>
              </a:extLst>
            </p:cNvPr>
            <p:cNvSpPr txBox="1"/>
            <p:nvPr/>
          </p:nvSpPr>
          <p:spPr>
            <a:xfrm>
              <a:off x="944702" y="1415623"/>
              <a:ext cx="4667802" cy="851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  <a:t>Продление льготной ставки УСН для </a:t>
              </a:r>
              <a:b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</a:br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  <a:t>ИТ-компаний до 2027 года</a:t>
              </a:r>
              <a:endParaRPr lang="en-US" sz="1600" b="1" dirty="0">
                <a:solidFill>
                  <a:srgbClr val="1E1E1E"/>
                </a:solidFill>
                <a:latin typeface="Liter" pitchFamily="34" charset="0"/>
              </a:endParaRPr>
            </a:p>
            <a:p>
              <a:pPr algn="just"/>
              <a:endParaRPr lang="en-US" sz="1600" b="1" dirty="0">
                <a:solidFill>
                  <a:srgbClr val="1E1E1E"/>
                </a:solidFill>
                <a:latin typeface="Liter" pitchFamily="34" charset="0"/>
              </a:endParaRPr>
            </a:p>
          </p:txBody>
        </p:sp>
        <p:sp>
          <p:nvSpPr>
            <p:cNvPr id="62" name="Text 29">
              <a:extLst>
                <a:ext uri="{FF2B5EF4-FFF2-40B4-BE49-F238E27FC236}">
                  <a16:creationId xmlns:a16="http://schemas.microsoft.com/office/drawing/2014/main" id="{7DB8252B-C7E9-4E4A-9812-AE72C603107D}"/>
                </a:ext>
              </a:extLst>
            </p:cNvPr>
            <p:cNvSpPr/>
            <p:nvPr/>
          </p:nvSpPr>
          <p:spPr>
            <a:xfrm>
              <a:off x="550568" y="2098826"/>
              <a:ext cx="5045151" cy="10178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algn="just"/>
              <a:r>
                <a:rPr lang="ru-RU" sz="1400" dirty="0">
                  <a:latin typeface="Liter" panose="020B0604020202020204" charset="0"/>
                </a:rPr>
                <a:t>Действие пониженной налоговой ставки в 1% для IT-сектора было продлено до 2027 года. Эта мера поддержала отрасль, имеющую ключевое значение для экономики и системы госуправления.</a:t>
              </a:r>
            </a:p>
            <a:p>
              <a:pPr lvl="0" algn="just"/>
              <a:endParaRPr lang="en-US" sz="1400" dirty="0">
                <a:latin typeface="Liter" panose="020B0604020202020204" charset="0"/>
              </a:endParaRPr>
            </a:p>
          </p:txBody>
        </p:sp>
        <p:sp>
          <p:nvSpPr>
            <p:cNvPr id="63" name="Shape 9">
              <a:extLst>
                <a:ext uri="{FF2B5EF4-FFF2-40B4-BE49-F238E27FC236}">
                  <a16:creationId xmlns:a16="http://schemas.microsoft.com/office/drawing/2014/main" id="{407F243F-4BD5-479F-BD6C-38383E2B2B02}"/>
                </a:ext>
              </a:extLst>
            </p:cNvPr>
            <p:cNvSpPr/>
            <p:nvPr/>
          </p:nvSpPr>
          <p:spPr>
            <a:xfrm>
              <a:off x="563702" y="145993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" y="0"/>
                  </a:moveTo>
                  <a:lnTo>
                    <a:pt x="342900" y="0"/>
                  </a:lnTo>
                  <a:cubicBezTo>
                    <a:pt x="363928" y="0"/>
                    <a:pt x="381000" y="17072"/>
                    <a:pt x="381000" y="38100"/>
                  </a:cubicBezTo>
                  <a:lnTo>
                    <a:pt x="381000" y="342900"/>
                  </a:lnTo>
                  <a:cubicBezTo>
                    <a:pt x="381000" y="363928"/>
                    <a:pt x="363928" y="381000"/>
                    <a:pt x="342900" y="381000"/>
                  </a:cubicBezTo>
                  <a:lnTo>
                    <a:pt x="38100" y="381000"/>
                  </a:lnTo>
                  <a:cubicBezTo>
                    <a:pt x="17072" y="381000"/>
                    <a:pt x="0" y="363928"/>
                    <a:pt x="0" y="3429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72E830B-A318-4A6D-8CA7-0E85091C7440}"/>
              </a:ext>
            </a:extLst>
          </p:cNvPr>
          <p:cNvGrpSpPr/>
          <p:nvPr/>
        </p:nvGrpSpPr>
        <p:grpSpPr>
          <a:xfrm>
            <a:off x="6194531" y="3382150"/>
            <a:ext cx="5732104" cy="1943325"/>
            <a:chOff x="390132" y="1327195"/>
            <a:chExt cx="5324672" cy="1991526"/>
          </a:xfrm>
        </p:grpSpPr>
        <p:sp>
          <p:nvSpPr>
            <p:cNvPr id="65" name="Shape 2">
              <a:extLst>
                <a:ext uri="{FF2B5EF4-FFF2-40B4-BE49-F238E27FC236}">
                  <a16:creationId xmlns:a16="http://schemas.microsoft.com/office/drawing/2014/main" id="{B2DB5157-723B-4AAB-A91E-7E5796867D34}"/>
                </a:ext>
              </a:extLst>
            </p:cNvPr>
            <p:cNvSpPr/>
            <p:nvPr/>
          </p:nvSpPr>
          <p:spPr>
            <a:xfrm>
              <a:off x="390132" y="1327195"/>
              <a:ext cx="5324672" cy="1991526"/>
            </a:xfrm>
            <a:custGeom>
              <a:avLst/>
              <a:gdLst/>
              <a:ahLst/>
              <a:cxnLst/>
              <a:rect l="l" t="t" r="r" b="b"/>
              <a:pathLst>
                <a:path w="3705225" h="1562100">
                  <a:moveTo>
                    <a:pt x="38100" y="0"/>
                  </a:moveTo>
                  <a:lnTo>
                    <a:pt x="3667125" y="0"/>
                  </a:lnTo>
                  <a:cubicBezTo>
                    <a:pt x="3688167" y="0"/>
                    <a:pt x="3705225" y="17058"/>
                    <a:pt x="3705225" y="38100"/>
                  </a:cubicBezTo>
                  <a:lnTo>
                    <a:pt x="3705225" y="1524000"/>
                  </a:lnTo>
                  <a:cubicBezTo>
                    <a:pt x="3705225" y="1545042"/>
                    <a:pt x="3688167" y="1562100"/>
                    <a:pt x="3667125" y="1562100"/>
                  </a:cubicBezTo>
                  <a:lnTo>
                    <a:pt x="38100" y="1562100"/>
                  </a:lnTo>
                  <a:cubicBezTo>
                    <a:pt x="17058" y="1562100"/>
                    <a:pt x="0" y="1545042"/>
                    <a:pt x="0" y="15240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BA4B3D-14AC-40D2-98F4-C8356CEFB4B7}"/>
                </a:ext>
              </a:extLst>
            </p:cNvPr>
            <p:cNvSpPr txBox="1"/>
            <p:nvPr/>
          </p:nvSpPr>
          <p:spPr>
            <a:xfrm>
              <a:off x="956597" y="1489692"/>
              <a:ext cx="4667802" cy="34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>
                  <a:solidFill>
                    <a:srgbClr val="1E1E1E"/>
                  </a:solidFill>
                  <a:latin typeface="Liter" pitchFamily="34" charset="0"/>
                </a:rPr>
                <a:t>Инфраструктурная поддержка бизнеса</a:t>
              </a:r>
              <a:endParaRPr lang="en-US" sz="1600" b="1" dirty="0">
                <a:solidFill>
                  <a:srgbClr val="1E1E1E"/>
                </a:solidFill>
                <a:latin typeface="Liter" pitchFamily="34" charset="0"/>
              </a:endParaRPr>
            </a:p>
          </p:txBody>
        </p:sp>
        <p:sp>
          <p:nvSpPr>
            <p:cNvPr id="67" name="Text 29">
              <a:extLst>
                <a:ext uri="{FF2B5EF4-FFF2-40B4-BE49-F238E27FC236}">
                  <a16:creationId xmlns:a16="http://schemas.microsoft.com/office/drawing/2014/main" id="{DF216611-E407-43C3-9A45-679DA3CDE032}"/>
                </a:ext>
              </a:extLst>
            </p:cNvPr>
            <p:cNvSpPr/>
            <p:nvPr/>
          </p:nvSpPr>
          <p:spPr>
            <a:xfrm>
              <a:off x="550568" y="1961113"/>
              <a:ext cx="5045151" cy="1286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lvl="0" algn="just"/>
              <a:r>
                <a:rPr lang="ru-RU" sz="1400" dirty="0">
                  <a:latin typeface="Liter" panose="020B0604020202020204" charset="0"/>
                </a:rPr>
                <a:t>Во взаимодействии с дорожным фондом и ресурсоснабжающими организациями содействуем решению вопросов состояния дорог, наличия коллекторных сетей, подключения к электричеству и воде, что позволяет в рабочем порядке устранять многие проблемы совместно с профильными министерствами региона.</a:t>
              </a:r>
              <a:endParaRPr lang="en-US" sz="1400" dirty="0">
                <a:latin typeface="Liter" panose="020B0604020202020204" charset="0"/>
              </a:endParaRPr>
            </a:p>
          </p:txBody>
        </p:sp>
        <p:sp>
          <p:nvSpPr>
            <p:cNvPr id="68" name="Shape 9">
              <a:extLst>
                <a:ext uri="{FF2B5EF4-FFF2-40B4-BE49-F238E27FC236}">
                  <a16:creationId xmlns:a16="http://schemas.microsoft.com/office/drawing/2014/main" id="{6647F142-755E-450A-84C8-9EADE52C1F45}"/>
                </a:ext>
              </a:extLst>
            </p:cNvPr>
            <p:cNvSpPr/>
            <p:nvPr/>
          </p:nvSpPr>
          <p:spPr>
            <a:xfrm>
              <a:off x="563702" y="145993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" y="0"/>
                  </a:moveTo>
                  <a:lnTo>
                    <a:pt x="342900" y="0"/>
                  </a:lnTo>
                  <a:cubicBezTo>
                    <a:pt x="363928" y="0"/>
                    <a:pt x="381000" y="17072"/>
                    <a:pt x="381000" y="38100"/>
                  </a:cubicBezTo>
                  <a:lnTo>
                    <a:pt x="381000" y="342900"/>
                  </a:lnTo>
                  <a:cubicBezTo>
                    <a:pt x="381000" y="363928"/>
                    <a:pt x="363928" y="381000"/>
                    <a:pt x="342900" y="381000"/>
                  </a:cubicBezTo>
                  <a:lnTo>
                    <a:pt x="38100" y="381000"/>
                  </a:lnTo>
                  <a:cubicBezTo>
                    <a:pt x="17072" y="381000"/>
                    <a:pt x="0" y="363928"/>
                    <a:pt x="0" y="342900"/>
                  </a:cubicBezTo>
                  <a:lnTo>
                    <a:pt x="0" y="38100"/>
                  </a:lnTo>
                  <a:cubicBezTo>
                    <a:pt x="0" y="17072"/>
                    <a:pt x="17072" y="0"/>
                    <a:pt x="38100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40063C2-8DB0-46E7-BA4B-62C39E60CC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ACE9A5-C0B1-1A9C-BCD7-FAF6BFC414F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6260" y="-139118"/>
            <a:ext cx="12228259" cy="6926780"/>
          </a:xfrm>
          <a:prstGeom prst="rect">
            <a:avLst/>
          </a:prstGeom>
          <a:ln w="0">
            <a:noFill/>
          </a:ln>
        </p:spPr>
      </p:pic>
      <p:sp>
        <p:nvSpPr>
          <p:cNvPr id="39" name="Shape 32">
            <a:extLst>
              <a:ext uri="{FF2B5EF4-FFF2-40B4-BE49-F238E27FC236}">
                <a16:creationId xmlns:a16="http://schemas.microsoft.com/office/drawing/2014/main" id="{52CF55EB-A6F6-1540-B552-F5AB355C17E6}"/>
              </a:ext>
            </a:extLst>
          </p:cNvPr>
          <p:cNvSpPr/>
          <p:nvPr/>
        </p:nvSpPr>
        <p:spPr>
          <a:xfrm>
            <a:off x="363413" y="5480465"/>
            <a:ext cx="11643898" cy="1184541"/>
          </a:xfrm>
          <a:custGeom>
            <a:avLst/>
            <a:gdLst/>
            <a:ahLst/>
            <a:cxnLst/>
            <a:rect l="l" t="t" r="r" b="b"/>
            <a:pathLst>
              <a:path w="11430000" h="1085850">
                <a:moveTo>
                  <a:pt x="38102" y="0"/>
                </a:moveTo>
                <a:lnTo>
                  <a:pt x="11391898" y="0"/>
                </a:lnTo>
                <a:cubicBezTo>
                  <a:pt x="11412941" y="0"/>
                  <a:pt x="11430000" y="17059"/>
                  <a:pt x="11430000" y="38102"/>
                </a:cubicBezTo>
                <a:lnTo>
                  <a:pt x="11430000" y="1047748"/>
                </a:lnTo>
                <a:cubicBezTo>
                  <a:pt x="11430000" y="1068791"/>
                  <a:pt x="11412941" y="1085850"/>
                  <a:pt x="11391898" y="1085850"/>
                </a:cubicBezTo>
                <a:lnTo>
                  <a:pt x="38102" y="1085850"/>
                </a:lnTo>
                <a:cubicBezTo>
                  <a:pt x="17059" y="1085850"/>
                  <a:pt x="0" y="1068791"/>
                  <a:pt x="0" y="1047748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004A7C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" name="Shape 1"/>
          <p:cNvSpPr/>
          <p:nvPr/>
        </p:nvSpPr>
        <p:spPr>
          <a:xfrm>
            <a:off x="1553881" y="254220"/>
            <a:ext cx="1924434" cy="303061"/>
          </a:xfrm>
          <a:custGeom>
            <a:avLst/>
            <a:gdLst/>
            <a:ahLst/>
            <a:cxnLst/>
            <a:rect l="l" t="t" r="r" b="b"/>
            <a:pathLst>
              <a:path w="2419350" h="381000">
                <a:moveTo>
                  <a:pt x="38100" y="0"/>
                </a:moveTo>
                <a:lnTo>
                  <a:pt x="2381250" y="0"/>
                </a:lnTo>
                <a:cubicBezTo>
                  <a:pt x="2402278" y="0"/>
                  <a:pt x="2419350" y="17072"/>
                  <a:pt x="2419350" y="38100"/>
                </a:cubicBezTo>
                <a:lnTo>
                  <a:pt x="2419350" y="342900"/>
                </a:lnTo>
                <a:cubicBezTo>
                  <a:pt x="2419350" y="363928"/>
                  <a:pt x="2402278" y="381000"/>
                  <a:pt x="238125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DFDFD">
              <a:alpha val="14902"/>
            </a:srgbClr>
          </a:solidFill>
          <a:ln/>
        </p:spPr>
        <p:txBody>
          <a:bodyPr/>
          <a:lstStyle/>
          <a:p>
            <a:endParaRPr lang="ru-RU" sz="1940" dirty="0"/>
          </a:p>
        </p:txBody>
      </p:sp>
      <p:sp>
        <p:nvSpPr>
          <p:cNvPr id="5" name="Text 2"/>
          <p:cNvSpPr/>
          <p:nvPr/>
        </p:nvSpPr>
        <p:spPr>
          <a:xfrm>
            <a:off x="1684838" y="310164"/>
            <a:ext cx="1681985" cy="1818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54" b="1" kern="0" spc="47" dirty="0">
                <a:solidFill>
                  <a:srgbClr val="FDFDF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Итоги и перспективы</a:t>
            </a:r>
            <a:endParaRPr lang="en-US" sz="1273" dirty="0"/>
          </a:p>
        </p:txBody>
      </p:sp>
      <p:sp>
        <p:nvSpPr>
          <p:cNvPr id="35" name="Text 32"/>
          <p:cNvSpPr/>
          <p:nvPr/>
        </p:nvSpPr>
        <p:spPr>
          <a:xfrm>
            <a:off x="620785" y="5741184"/>
            <a:ext cx="11123802" cy="6364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1500" dirty="0">
                <a:solidFill>
                  <a:srgbClr val="FDFDFD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Пензенская область сочетает эффективную организационную структуру института Уполномоченного по защите прав предпринимателей с честным анализом проблемных зон и активной работой над их решением. Открытость для диалога, обмена опытом и конструктивного взаимодействия для создания комфортного делового климата и благоприятной инвестиционной среды.  </a:t>
            </a:r>
            <a:endParaRPr lang="en-US" sz="1500" dirty="0">
              <a:latin typeface="Liter" panose="020B0604020202020204" charset="0"/>
            </a:endParaRPr>
          </a:p>
        </p:txBody>
      </p:sp>
      <p:sp>
        <p:nvSpPr>
          <p:cNvPr id="37" name="Text 0">
            <a:extLst>
              <a:ext uri="{FF2B5EF4-FFF2-40B4-BE49-F238E27FC236}">
                <a16:creationId xmlns:a16="http://schemas.microsoft.com/office/drawing/2014/main" id="{055A4009-0FBE-4ED9-933D-37FE79EF7AD5}"/>
              </a:ext>
            </a:extLst>
          </p:cNvPr>
          <p:cNvSpPr/>
          <p:nvPr/>
        </p:nvSpPr>
        <p:spPr>
          <a:xfrm>
            <a:off x="420436" y="257235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b="1" kern="0" spc="60" dirty="0">
                <a:solidFill>
                  <a:srgbClr val="004A7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Взаимодействие и перспективы развития</a:t>
            </a:r>
            <a:endParaRPr lang="en-US" dirty="0"/>
          </a:p>
        </p:txBody>
      </p:sp>
      <p:sp>
        <p:nvSpPr>
          <p:cNvPr id="43" name="Text 1">
            <a:extLst>
              <a:ext uri="{FF2B5EF4-FFF2-40B4-BE49-F238E27FC236}">
                <a16:creationId xmlns:a16="http://schemas.microsoft.com/office/drawing/2014/main" id="{7CF38172-1C27-47B1-8E3A-4D01CBDE2875}"/>
              </a:ext>
            </a:extLst>
          </p:cNvPr>
          <p:cNvSpPr/>
          <p:nvPr/>
        </p:nvSpPr>
        <p:spPr>
          <a:xfrm>
            <a:off x="380999" y="615392"/>
            <a:ext cx="11601450" cy="459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Комплексный подход к защите прав предпринимателей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88E40DA-5CB9-4597-AE62-AAE076702A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1" y="182495"/>
            <a:ext cx="785446" cy="701809"/>
          </a:xfrm>
          <a:prstGeom prst="rect">
            <a:avLst/>
          </a:prstGeom>
        </p:spPr>
      </p:pic>
      <p:sp>
        <p:nvSpPr>
          <p:cNvPr id="48" name="Text 20">
            <a:extLst>
              <a:ext uri="{FF2B5EF4-FFF2-40B4-BE49-F238E27FC236}">
                <a16:creationId xmlns:a16="http://schemas.microsoft.com/office/drawing/2014/main" id="{E710F068-1027-4B89-8220-FE28C9F0DB2E}"/>
              </a:ext>
            </a:extLst>
          </p:cNvPr>
          <p:cNvSpPr/>
          <p:nvPr/>
        </p:nvSpPr>
        <p:spPr>
          <a:xfrm>
            <a:off x="380999" y="5112533"/>
            <a:ext cx="60581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rgbClr val="1E1E1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Совет по инновациям и инвестициям при Губернаторе Пензенской области</a:t>
            </a:r>
            <a:endParaRPr lang="en-US" sz="1400" b="1" dirty="0"/>
          </a:p>
        </p:txBody>
      </p:sp>
      <p:sp>
        <p:nvSpPr>
          <p:cNvPr id="53" name="Shape 7">
            <a:extLst>
              <a:ext uri="{FF2B5EF4-FFF2-40B4-BE49-F238E27FC236}">
                <a16:creationId xmlns:a16="http://schemas.microsoft.com/office/drawing/2014/main" id="{A434D82E-EE57-4F2E-AA59-9DC56949585C}"/>
              </a:ext>
            </a:extLst>
          </p:cNvPr>
          <p:cNvSpPr/>
          <p:nvPr/>
        </p:nvSpPr>
        <p:spPr>
          <a:xfrm>
            <a:off x="6556311" y="1082695"/>
            <a:ext cx="5451000" cy="1229612"/>
          </a:xfrm>
          <a:custGeom>
            <a:avLst/>
            <a:gdLst/>
            <a:ahLst/>
            <a:cxnLst/>
            <a:rect l="l" t="t" r="r" b="b"/>
            <a:pathLst>
              <a:path w="5638800" h="1047750">
                <a:moveTo>
                  <a:pt x="38096" y="0"/>
                </a:moveTo>
                <a:lnTo>
                  <a:pt x="5600704" y="0"/>
                </a:lnTo>
                <a:cubicBezTo>
                  <a:pt x="5621744" y="0"/>
                  <a:pt x="5638800" y="17056"/>
                  <a:pt x="5638800" y="38096"/>
                </a:cubicBezTo>
                <a:lnTo>
                  <a:pt x="5638800" y="1009654"/>
                </a:lnTo>
                <a:cubicBezTo>
                  <a:pt x="5638800" y="1030694"/>
                  <a:pt x="5621744" y="1047750"/>
                  <a:pt x="5600704" y="1047750"/>
                </a:cubicBezTo>
                <a:lnTo>
                  <a:pt x="38096" y="1047750"/>
                </a:lnTo>
                <a:cubicBezTo>
                  <a:pt x="17056" y="1047750"/>
                  <a:pt x="0" y="1030694"/>
                  <a:pt x="0" y="100965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rgbClr val="0070C0"/>
            </a:solidFill>
          </a:ln>
        </p:spPr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E132B99-5950-44E2-BE4A-E4EAACD72A9E}"/>
              </a:ext>
            </a:extLst>
          </p:cNvPr>
          <p:cNvGrpSpPr/>
          <p:nvPr/>
        </p:nvGrpSpPr>
        <p:grpSpPr>
          <a:xfrm>
            <a:off x="6661958" y="1285674"/>
            <a:ext cx="452400" cy="457200"/>
            <a:chOff x="-1112043" y="2484445"/>
            <a:chExt cx="457200" cy="457200"/>
          </a:xfrm>
        </p:grpSpPr>
        <p:sp>
          <p:nvSpPr>
            <p:cNvPr id="57" name="Shape 8">
              <a:extLst>
                <a:ext uri="{FF2B5EF4-FFF2-40B4-BE49-F238E27FC236}">
                  <a16:creationId xmlns:a16="http://schemas.microsoft.com/office/drawing/2014/main" id="{13751C16-20A3-47F9-9A4E-26F81BF36B81}"/>
                </a:ext>
              </a:extLst>
            </p:cNvPr>
            <p:cNvSpPr/>
            <p:nvPr/>
          </p:nvSpPr>
          <p:spPr>
            <a:xfrm>
              <a:off x="-1112043" y="24844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58" name="Shape 9">
              <a:extLst>
                <a:ext uri="{FF2B5EF4-FFF2-40B4-BE49-F238E27FC236}">
                  <a16:creationId xmlns:a16="http://schemas.microsoft.com/office/drawing/2014/main" id="{5A45E2E9-0F17-4055-9517-237F2920E742}"/>
                </a:ext>
              </a:extLst>
            </p:cNvPr>
            <p:cNvSpPr/>
            <p:nvPr/>
          </p:nvSpPr>
          <p:spPr>
            <a:xfrm>
              <a:off x="-990600" y="2617795"/>
              <a:ext cx="214313" cy="190500"/>
            </a:xfrm>
            <a:custGeom>
              <a:avLst/>
              <a:gdLst/>
              <a:ahLst/>
              <a:cxnLst/>
              <a:rect l="l" t="t" r="r" b="b"/>
              <a:pathLst>
                <a:path w="214313" h="190500">
                  <a:moveTo>
                    <a:pt x="100050" y="31700"/>
                  </a:moveTo>
                  <a:lnTo>
                    <a:pt x="56666" y="79921"/>
                  </a:lnTo>
                  <a:cubicBezTo>
                    <a:pt x="54955" y="81818"/>
                    <a:pt x="55029" y="84758"/>
                    <a:pt x="56852" y="86581"/>
                  </a:cubicBezTo>
                  <a:cubicBezTo>
                    <a:pt x="68200" y="97929"/>
                    <a:pt x="86618" y="97929"/>
                    <a:pt x="97966" y="86581"/>
                  </a:cubicBezTo>
                  <a:lnTo>
                    <a:pt x="109798" y="74749"/>
                  </a:lnTo>
                  <a:cubicBezTo>
                    <a:pt x="111361" y="73186"/>
                    <a:pt x="113333" y="72330"/>
                    <a:pt x="115342" y="72182"/>
                  </a:cubicBezTo>
                  <a:cubicBezTo>
                    <a:pt x="117872" y="71958"/>
                    <a:pt x="120476" y="72814"/>
                    <a:pt x="122411" y="74749"/>
                  </a:cubicBezTo>
                  <a:lnTo>
                    <a:pt x="188119" y="139898"/>
                  </a:lnTo>
                  <a:lnTo>
                    <a:pt x="214313" y="119063"/>
                  </a:lnTo>
                  <a:lnTo>
                    <a:pt x="214313" y="11906"/>
                  </a:lnTo>
                  <a:lnTo>
                    <a:pt x="172641" y="35719"/>
                  </a:lnTo>
                  <a:lnTo>
                    <a:pt x="163785" y="29803"/>
                  </a:lnTo>
                  <a:cubicBezTo>
                    <a:pt x="157907" y="25896"/>
                    <a:pt x="151023" y="23812"/>
                    <a:pt x="143954" y="23812"/>
                  </a:cubicBezTo>
                  <a:lnTo>
                    <a:pt x="117760" y="23812"/>
                  </a:lnTo>
                  <a:cubicBezTo>
                    <a:pt x="117351" y="23812"/>
                    <a:pt x="116904" y="23812"/>
                    <a:pt x="116495" y="23850"/>
                  </a:cubicBezTo>
                  <a:cubicBezTo>
                    <a:pt x="110207" y="24185"/>
                    <a:pt x="104291" y="27012"/>
                    <a:pt x="100050" y="31700"/>
                  </a:cubicBezTo>
                  <a:close/>
                  <a:moveTo>
                    <a:pt x="43383" y="67977"/>
                  </a:moveTo>
                  <a:lnTo>
                    <a:pt x="83121" y="23812"/>
                  </a:lnTo>
                  <a:lnTo>
                    <a:pt x="68387" y="23812"/>
                  </a:lnTo>
                  <a:cubicBezTo>
                    <a:pt x="58899" y="23812"/>
                    <a:pt x="49820" y="27570"/>
                    <a:pt x="43123" y="34268"/>
                  </a:cubicBezTo>
                  <a:lnTo>
                    <a:pt x="41672" y="35719"/>
                  </a:lnTo>
                  <a:lnTo>
                    <a:pt x="0" y="11906"/>
                  </a:lnTo>
                  <a:lnTo>
                    <a:pt x="0" y="119063"/>
                  </a:lnTo>
                  <a:lnTo>
                    <a:pt x="58192" y="167543"/>
                  </a:lnTo>
                  <a:cubicBezTo>
                    <a:pt x="66749" y="174687"/>
                    <a:pt x="77539" y="178594"/>
                    <a:pt x="88664" y="178594"/>
                  </a:cubicBezTo>
                  <a:lnTo>
                    <a:pt x="94506" y="178594"/>
                  </a:lnTo>
                  <a:lnTo>
                    <a:pt x="91901" y="175989"/>
                  </a:lnTo>
                  <a:cubicBezTo>
                    <a:pt x="88404" y="172492"/>
                    <a:pt x="88404" y="166836"/>
                    <a:pt x="91901" y="163376"/>
                  </a:cubicBezTo>
                  <a:cubicBezTo>
                    <a:pt x="95399" y="159916"/>
                    <a:pt x="101054" y="159879"/>
                    <a:pt x="104515" y="163376"/>
                  </a:cubicBezTo>
                  <a:lnTo>
                    <a:pt x="119769" y="178631"/>
                  </a:lnTo>
                  <a:lnTo>
                    <a:pt x="123118" y="178631"/>
                  </a:lnTo>
                  <a:cubicBezTo>
                    <a:pt x="130225" y="178631"/>
                    <a:pt x="137182" y="177031"/>
                    <a:pt x="143508" y="174054"/>
                  </a:cubicBezTo>
                  <a:lnTo>
                    <a:pt x="133573" y="164083"/>
                  </a:lnTo>
                  <a:cubicBezTo>
                    <a:pt x="130076" y="160586"/>
                    <a:pt x="130076" y="154930"/>
                    <a:pt x="133573" y="151470"/>
                  </a:cubicBezTo>
                  <a:cubicBezTo>
                    <a:pt x="137071" y="148010"/>
                    <a:pt x="142726" y="147972"/>
                    <a:pt x="146186" y="151470"/>
                  </a:cubicBezTo>
                  <a:lnTo>
                    <a:pt x="158093" y="163376"/>
                  </a:lnTo>
                  <a:lnTo>
                    <a:pt x="164604" y="156865"/>
                  </a:lnTo>
                  <a:cubicBezTo>
                    <a:pt x="167915" y="153553"/>
                    <a:pt x="168883" y="148754"/>
                    <a:pt x="167432" y="144549"/>
                  </a:cubicBezTo>
                  <a:lnTo>
                    <a:pt x="116123" y="93650"/>
                  </a:lnTo>
                  <a:lnTo>
                    <a:pt x="110579" y="99194"/>
                  </a:lnTo>
                  <a:cubicBezTo>
                    <a:pt x="92236" y="117537"/>
                    <a:pt x="62545" y="117537"/>
                    <a:pt x="44202" y="99194"/>
                  </a:cubicBezTo>
                  <a:cubicBezTo>
                    <a:pt x="35644" y="90636"/>
                    <a:pt x="35309" y="76907"/>
                    <a:pt x="43383" y="67940"/>
                  </a:cubicBez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  <p:sp>
        <p:nvSpPr>
          <p:cNvPr id="56" name="Text 11">
            <a:extLst>
              <a:ext uri="{FF2B5EF4-FFF2-40B4-BE49-F238E27FC236}">
                <a16:creationId xmlns:a16="http://schemas.microsoft.com/office/drawing/2014/main" id="{0E5E2563-036B-436C-96A8-E0F452A0C4D3}"/>
              </a:ext>
            </a:extLst>
          </p:cNvPr>
          <p:cNvSpPr/>
          <p:nvPr/>
        </p:nvSpPr>
        <p:spPr>
          <a:xfrm>
            <a:off x="7216225" y="1238635"/>
            <a:ext cx="4670983" cy="8569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Участие в Совете по инновациям и инвестициям при Губернаторе Пензенской области позволяет встраивать защиту прав предпринимателей в региональную повестку, выявлять барьеры и инициировать их устранение. </a:t>
            </a:r>
            <a:endParaRPr lang="en-US" sz="1400" b="1" dirty="0"/>
          </a:p>
        </p:txBody>
      </p:sp>
      <p:sp>
        <p:nvSpPr>
          <p:cNvPr id="60" name="Shape 2">
            <a:extLst>
              <a:ext uri="{FF2B5EF4-FFF2-40B4-BE49-F238E27FC236}">
                <a16:creationId xmlns:a16="http://schemas.microsoft.com/office/drawing/2014/main" id="{07EC30C0-8505-4C47-87F4-2233D2902BA8}"/>
              </a:ext>
            </a:extLst>
          </p:cNvPr>
          <p:cNvSpPr/>
          <p:nvPr/>
        </p:nvSpPr>
        <p:spPr>
          <a:xfrm>
            <a:off x="6578356" y="2445657"/>
            <a:ext cx="5428955" cy="1473403"/>
          </a:xfrm>
          <a:custGeom>
            <a:avLst/>
            <a:gdLst/>
            <a:ahLst/>
            <a:cxnLst/>
            <a:rect l="l" t="t" r="r" b="b"/>
            <a:pathLst>
              <a:path w="5638800" h="1047750">
                <a:moveTo>
                  <a:pt x="38096" y="0"/>
                </a:moveTo>
                <a:lnTo>
                  <a:pt x="5600704" y="0"/>
                </a:lnTo>
                <a:cubicBezTo>
                  <a:pt x="5621744" y="0"/>
                  <a:pt x="5638800" y="17056"/>
                  <a:pt x="5638800" y="38096"/>
                </a:cubicBezTo>
                <a:lnTo>
                  <a:pt x="5638800" y="1009654"/>
                </a:lnTo>
                <a:cubicBezTo>
                  <a:pt x="5638800" y="1030694"/>
                  <a:pt x="5621744" y="1047750"/>
                  <a:pt x="5600704" y="1047750"/>
                </a:cubicBezTo>
                <a:lnTo>
                  <a:pt x="38096" y="1047750"/>
                </a:lnTo>
                <a:cubicBezTo>
                  <a:pt x="17056" y="1047750"/>
                  <a:pt x="0" y="1030694"/>
                  <a:pt x="0" y="100965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rgbClr val="0070C0"/>
            </a:solidFill>
          </a:ln>
        </p:spPr>
      </p:sp>
      <p:sp>
        <p:nvSpPr>
          <p:cNvPr id="66" name="Shape 2">
            <a:extLst>
              <a:ext uri="{FF2B5EF4-FFF2-40B4-BE49-F238E27FC236}">
                <a16:creationId xmlns:a16="http://schemas.microsoft.com/office/drawing/2014/main" id="{46A360BD-BBDA-4D43-973B-4B94354C3F04}"/>
              </a:ext>
            </a:extLst>
          </p:cNvPr>
          <p:cNvSpPr/>
          <p:nvPr/>
        </p:nvSpPr>
        <p:spPr>
          <a:xfrm>
            <a:off x="6578356" y="4021742"/>
            <a:ext cx="5428955" cy="1184541"/>
          </a:xfrm>
          <a:custGeom>
            <a:avLst/>
            <a:gdLst/>
            <a:ahLst/>
            <a:cxnLst/>
            <a:rect l="l" t="t" r="r" b="b"/>
            <a:pathLst>
              <a:path w="5638800" h="1047750">
                <a:moveTo>
                  <a:pt x="38096" y="0"/>
                </a:moveTo>
                <a:lnTo>
                  <a:pt x="5600704" y="0"/>
                </a:lnTo>
                <a:cubicBezTo>
                  <a:pt x="5621744" y="0"/>
                  <a:pt x="5638800" y="17056"/>
                  <a:pt x="5638800" y="38096"/>
                </a:cubicBezTo>
                <a:lnTo>
                  <a:pt x="5638800" y="1009654"/>
                </a:lnTo>
                <a:cubicBezTo>
                  <a:pt x="5638800" y="1030694"/>
                  <a:pt x="5621744" y="1047750"/>
                  <a:pt x="5600704" y="1047750"/>
                </a:cubicBezTo>
                <a:lnTo>
                  <a:pt x="38096" y="1047750"/>
                </a:lnTo>
                <a:cubicBezTo>
                  <a:pt x="17056" y="1047750"/>
                  <a:pt x="0" y="1030694"/>
                  <a:pt x="0" y="100965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rgbClr val="0070C0"/>
            </a:solidFill>
          </a:ln>
        </p:spPr>
      </p:sp>
      <p:sp>
        <p:nvSpPr>
          <p:cNvPr id="67" name="Shape 3">
            <a:extLst>
              <a:ext uri="{FF2B5EF4-FFF2-40B4-BE49-F238E27FC236}">
                <a16:creationId xmlns:a16="http://schemas.microsoft.com/office/drawing/2014/main" id="{80B13F39-91F1-485E-B769-32964B32EB12}"/>
              </a:ext>
            </a:extLst>
          </p:cNvPr>
          <p:cNvSpPr/>
          <p:nvPr/>
        </p:nvSpPr>
        <p:spPr>
          <a:xfrm>
            <a:off x="6726315" y="4174143"/>
            <a:ext cx="443877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8098" y="0"/>
                </a:moveTo>
                <a:lnTo>
                  <a:pt x="419102" y="0"/>
                </a:lnTo>
                <a:cubicBezTo>
                  <a:pt x="440143" y="0"/>
                  <a:pt x="457200" y="17057"/>
                  <a:pt x="457200" y="38098"/>
                </a:cubicBezTo>
                <a:lnTo>
                  <a:pt x="457200" y="419102"/>
                </a:lnTo>
                <a:cubicBezTo>
                  <a:pt x="457200" y="440143"/>
                  <a:pt x="440143" y="457200"/>
                  <a:pt x="419102" y="457200"/>
                </a:cubicBezTo>
                <a:lnTo>
                  <a:pt x="38098" y="457200"/>
                </a:lnTo>
                <a:cubicBezTo>
                  <a:pt x="17057" y="457200"/>
                  <a:pt x="0" y="440143"/>
                  <a:pt x="0" y="4191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004A7C"/>
          </a:solidFill>
          <a:ln/>
        </p:spPr>
      </p:sp>
      <p:sp>
        <p:nvSpPr>
          <p:cNvPr id="68" name="Shape 4">
            <a:extLst>
              <a:ext uri="{FF2B5EF4-FFF2-40B4-BE49-F238E27FC236}">
                <a16:creationId xmlns:a16="http://schemas.microsoft.com/office/drawing/2014/main" id="{38164E65-5A95-4B5A-9F66-930102B3BC1C}"/>
              </a:ext>
            </a:extLst>
          </p:cNvPr>
          <p:cNvSpPr/>
          <p:nvPr/>
        </p:nvSpPr>
        <p:spPr>
          <a:xfrm>
            <a:off x="6878898" y="4307493"/>
            <a:ext cx="138711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23812"/>
                </a:moveTo>
                <a:cubicBezTo>
                  <a:pt x="0" y="10678"/>
                  <a:pt x="10678" y="0"/>
                  <a:pt x="23812" y="0"/>
                </a:cubicBezTo>
                <a:lnTo>
                  <a:pt x="79437" y="0"/>
                </a:lnTo>
                <a:cubicBezTo>
                  <a:pt x="85762" y="0"/>
                  <a:pt x="91827" y="2493"/>
                  <a:pt x="96292" y="6958"/>
                </a:cubicBezTo>
                <a:lnTo>
                  <a:pt x="135917" y="46620"/>
                </a:lnTo>
                <a:cubicBezTo>
                  <a:pt x="140382" y="51085"/>
                  <a:pt x="142875" y="57150"/>
                  <a:pt x="142875" y="63475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23812"/>
                </a:lnTo>
                <a:close/>
                <a:moveTo>
                  <a:pt x="77391" y="21766"/>
                </a:moveTo>
                <a:lnTo>
                  <a:pt x="77391" y="56555"/>
                </a:lnTo>
                <a:cubicBezTo>
                  <a:pt x="77391" y="61503"/>
                  <a:pt x="81372" y="65484"/>
                  <a:pt x="86320" y="65484"/>
                </a:cubicBezTo>
                <a:lnTo>
                  <a:pt x="121109" y="65484"/>
                </a:lnTo>
                <a:lnTo>
                  <a:pt x="77391" y="21766"/>
                </a:lnTo>
                <a:close/>
                <a:moveTo>
                  <a:pt x="44648" y="95250"/>
                </a:moveTo>
                <a:cubicBezTo>
                  <a:pt x="39700" y="95250"/>
                  <a:pt x="35719" y="99231"/>
                  <a:pt x="35719" y="104180"/>
                </a:cubicBezTo>
                <a:cubicBezTo>
                  <a:pt x="35719" y="109128"/>
                  <a:pt x="39700" y="113109"/>
                  <a:pt x="44648" y="113109"/>
                </a:cubicBezTo>
                <a:lnTo>
                  <a:pt x="98227" y="113109"/>
                </a:lnTo>
                <a:cubicBezTo>
                  <a:pt x="103175" y="113109"/>
                  <a:pt x="107156" y="109128"/>
                  <a:pt x="107156" y="104180"/>
                </a:cubicBezTo>
                <a:cubicBezTo>
                  <a:pt x="107156" y="99231"/>
                  <a:pt x="103175" y="95250"/>
                  <a:pt x="98227" y="95250"/>
                </a:cubicBezTo>
                <a:lnTo>
                  <a:pt x="44648" y="95250"/>
                </a:lnTo>
                <a:close/>
                <a:moveTo>
                  <a:pt x="44648" y="130969"/>
                </a:moveTo>
                <a:cubicBezTo>
                  <a:pt x="39700" y="130969"/>
                  <a:pt x="35719" y="134950"/>
                  <a:pt x="35719" y="139898"/>
                </a:cubicBezTo>
                <a:cubicBezTo>
                  <a:pt x="35719" y="144847"/>
                  <a:pt x="39700" y="148828"/>
                  <a:pt x="44648" y="148828"/>
                </a:cubicBezTo>
                <a:lnTo>
                  <a:pt x="98227" y="148828"/>
                </a:lnTo>
                <a:cubicBezTo>
                  <a:pt x="103175" y="148828"/>
                  <a:pt x="107156" y="144847"/>
                  <a:pt x="107156" y="139898"/>
                </a:cubicBezTo>
                <a:cubicBezTo>
                  <a:pt x="107156" y="134950"/>
                  <a:pt x="103175" y="130969"/>
                  <a:pt x="98227" y="130969"/>
                </a:cubicBezTo>
                <a:lnTo>
                  <a:pt x="44648" y="130969"/>
                </a:lnTo>
                <a:close/>
              </a:path>
            </a:pathLst>
          </a:custGeom>
          <a:solidFill>
            <a:srgbClr val="FDFDFD"/>
          </a:solidFill>
          <a:ln/>
        </p:spPr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E7970A8-245F-480E-ACCF-13ADE9C83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91" y="1020532"/>
            <a:ext cx="6071603" cy="4048061"/>
          </a:xfrm>
          <a:prstGeom prst="rect">
            <a:avLst/>
          </a:prstGeom>
        </p:spPr>
      </p:pic>
      <p:sp>
        <p:nvSpPr>
          <p:cNvPr id="72" name="Text 11">
            <a:extLst>
              <a:ext uri="{FF2B5EF4-FFF2-40B4-BE49-F238E27FC236}">
                <a16:creationId xmlns:a16="http://schemas.microsoft.com/office/drawing/2014/main" id="{23006D60-962E-4777-A8C5-7F1A2DBAB22A}"/>
              </a:ext>
            </a:extLst>
          </p:cNvPr>
          <p:cNvSpPr/>
          <p:nvPr/>
        </p:nvSpPr>
        <p:spPr>
          <a:xfrm>
            <a:off x="7251401" y="2680389"/>
            <a:ext cx="4649315" cy="1039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Аппарат Уполномоченного постоянный участник рабочих групп и экспертных советов при Минэкономразвития России и Генеральной прокуратуры РФ, что обеспечивает прямой канал для совершенствования федерального законодательства и государственной политики в сфере предпринимательства. </a:t>
            </a:r>
            <a:endParaRPr lang="en-US" sz="1400" b="1" dirty="0"/>
          </a:p>
        </p:txBody>
      </p:sp>
      <p:sp>
        <p:nvSpPr>
          <p:cNvPr id="73" name="Text 11">
            <a:extLst>
              <a:ext uri="{FF2B5EF4-FFF2-40B4-BE49-F238E27FC236}">
                <a16:creationId xmlns:a16="http://schemas.microsoft.com/office/drawing/2014/main" id="{B2CC9098-6B3E-4FD4-908E-8BBBDED16E4F}"/>
              </a:ext>
            </a:extLst>
          </p:cNvPr>
          <p:cNvSpPr/>
          <p:nvPr/>
        </p:nvSpPr>
        <p:spPr>
          <a:xfrm>
            <a:off x="7280785" y="4153643"/>
            <a:ext cx="4670983" cy="8569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400" b="1" dirty="0">
                <a:solidFill>
                  <a:srgbClr val="4A4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Региональный институт Уполномоченного по защите прав предпринимателей опирается на системную поддержку Губернатора Пензенской области О.В. Мельниченко и Правительство региона. </a:t>
            </a:r>
            <a:endParaRPr lang="en-US" sz="1400" b="1" dirty="0"/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7769E344-380C-4E54-94B3-C2A9B92CBC9D}"/>
              </a:ext>
            </a:extLst>
          </p:cNvPr>
          <p:cNvGrpSpPr/>
          <p:nvPr/>
        </p:nvGrpSpPr>
        <p:grpSpPr>
          <a:xfrm>
            <a:off x="6659557" y="2613410"/>
            <a:ext cx="457200" cy="457200"/>
            <a:chOff x="495300" y="3745606"/>
            <a:chExt cx="457200" cy="457200"/>
          </a:xfrm>
        </p:grpSpPr>
        <p:sp>
          <p:nvSpPr>
            <p:cNvPr id="75" name="Shape 13">
              <a:extLst>
                <a:ext uri="{FF2B5EF4-FFF2-40B4-BE49-F238E27FC236}">
                  <a16:creationId xmlns:a16="http://schemas.microsoft.com/office/drawing/2014/main" id="{67F2FA1B-0465-4F1F-B8DD-1A7DA0E5C54B}"/>
                </a:ext>
              </a:extLst>
            </p:cNvPr>
            <p:cNvSpPr/>
            <p:nvPr/>
          </p:nvSpPr>
          <p:spPr>
            <a:xfrm>
              <a:off x="495300" y="374560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8098" y="0"/>
                  </a:moveTo>
                  <a:lnTo>
                    <a:pt x="419102" y="0"/>
                  </a:lnTo>
                  <a:cubicBezTo>
                    <a:pt x="440143" y="0"/>
                    <a:pt x="457200" y="17057"/>
                    <a:pt x="457200" y="38098"/>
                  </a:cubicBezTo>
                  <a:lnTo>
                    <a:pt x="457200" y="419102"/>
                  </a:lnTo>
                  <a:cubicBezTo>
                    <a:pt x="457200" y="440143"/>
                    <a:pt x="440143" y="457200"/>
                    <a:pt x="419102" y="457200"/>
                  </a:cubicBezTo>
                  <a:lnTo>
                    <a:pt x="38098" y="457200"/>
                  </a:lnTo>
                  <a:cubicBezTo>
                    <a:pt x="17057" y="457200"/>
                    <a:pt x="0" y="440143"/>
                    <a:pt x="0" y="419102"/>
                  </a:cubicBezTo>
                  <a:lnTo>
                    <a:pt x="0" y="38098"/>
                  </a:lnTo>
                  <a:cubicBezTo>
                    <a:pt x="0" y="17071"/>
                    <a:pt x="17071" y="0"/>
                    <a:pt x="38098" y="0"/>
                  </a:cubicBezTo>
                  <a:close/>
                </a:path>
              </a:pathLst>
            </a:custGeom>
            <a:solidFill>
              <a:srgbClr val="004A7C"/>
            </a:solidFill>
            <a:ln/>
          </p:spPr>
        </p:sp>
        <p:sp>
          <p:nvSpPr>
            <p:cNvPr id="76" name="Shape 14">
              <a:extLst>
                <a:ext uri="{FF2B5EF4-FFF2-40B4-BE49-F238E27FC236}">
                  <a16:creationId xmlns:a16="http://schemas.microsoft.com/office/drawing/2014/main" id="{A8F421D8-63FD-4BB8-B5E9-2D4970EE9EEC}"/>
                </a:ext>
              </a:extLst>
            </p:cNvPr>
            <p:cNvSpPr/>
            <p:nvPr/>
          </p:nvSpPr>
          <p:spPr>
            <a:xfrm>
              <a:off x="604838" y="3878956"/>
              <a:ext cx="238125" cy="190500"/>
            </a:xfrm>
            <a:custGeom>
              <a:avLst/>
              <a:gdLst/>
              <a:ahLst/>
              <a:cxnLst/>
              <a:rect l="l" t="t" r="r" b="b"/>
              <a:pathLst>
                <a:path w="238125" h="190500">
                  <a:moveTo>
                    <a:pt x="119063" y="5953"/>
                  </a:moveTo>
                  <a:cubicBezTo>
                    <a:pt x="140419" y="5953"/>
                    <a:pt x="157758" y="23292"/>
                    <a:pt x="157758" y="44648"/>
                  </a:cubicBezTo>
                  <a:cubicBezTo>
                    <a:pt x="157758" y="66005"/>
                    <a:pt x="140419" y="83344"/>
                    <a:pt x="119063" y="83344"/>
                  </a:cubicBezTo>
                  <a:cubicBezTo>
                    <a:pt x="97706" y="83344"/>
                    <a:pt x="80367" y="66005"/>
                    <a:pt x="80367" y="44648"/>
                  </a:cubicBezTo>
                  <a:cubicBezTo>
                    <a:pt x="80367" y="23292"/>
                    <a:pt x="97706" y="5953"/>
                    <a:pt x="119063" y="5953"/>
                  </a:cubicBezTo>
                  <a:close/>
                  <a:moveTo>
                    <a:pt x="35719" y="32742"/>
                  </a:moveTo>
                  <a:cubicBezTo>
                    <a:pt x="50504" y="32742"/>
                    <a:pt x="62508" y="44746"/>
                    <a:pt x="62508" y="59531"/>
                  </a:cubicBezTo>
                  <a:cubicBezTo>
                    <a:pt x="62508" y="74317"/>
                    <a:pt x="50504" y="86320"/>
                    <a:pt x="35719" y="86320"/>
                  </a:cubicBezTo>
                  <a:cubicBezTo>
                    <a:pt x="20933" y="86320"/>
                    <a:pt x="8930" y="74317"/>
                    <a:pt x="8930" y="59531"/>
                  </a:cubicBezTo>
                  <a:cubicBezTo>
                    <a:pt x="8930" y="44746"/>
                    <a:pt x="20933" y="32742"/>
                    <a:pt x="35719" y="32742"/>
                  </a:cubicBezTo>
                  <a:close/>
                  <a:moveTo>
                    <a:pt x="0" y="154781"/>
                  </a:moveTo>
                  <a:cubicBezTo>
                    <a:pt x="0" y="128476"/>
                    <a:pt x="21320" y="107156"/>
                    <a:pt x="47625" y="107156"/>
                  </a:cubicBezTo>
                  <a:cubicBezTo>
                    <a:pt x="52388" y="107156"/>
                    <a:pt x="57001" y="107863"/>
                    <a:pt x="61354" y="109165"/>
                  </a:cubicBezTo>
                  <a:cubicBezTo>
                    <a:pt x="49113" y="122858"/>
                    <a:pt x="41672" y="140940"/>
                    <a:pt x="41672" y="160734"/>
                  </a:cubicBezTo>
                  <a:lnTo>
                    <a:pt x="41672" y="166688"/>
                  </a:lnTo>
                  <a:cubicBezTo>
                    <a:pt x="41672" y="170929"/>
                    <a:pt x="42565" y="174947"/>
                    <a:pt x="44165" y="178594"/>
                  </a:cubicBezTo>
                  <a:lnTo>
                    <a:pt x="11906" y="178594"/>
                  </a:lnTo>
                  <a:cubicBezTo>
                    <a:pt x="5321" y="178594"/>
                    <a:pt x="0" y="173273"/>
                    <a:pt x="0" y="166688"/>
                  </a:cubicBezTo>
                  <a:lnTo>
                    <a:pt x="0" y="154781"/>
                  </a:lnTo>
                  <a:close/>
                  <a:moveTo>
                    <a:pt x="193960" y="178594"/>
                  </a:moveTo>
                  <a:cubicBezTo>
                    <a:pt x="195560" y="174947"/>
                    <a:pt x="196453" y="170929"/>
                    <a:pt x="196453" y="166688"/>
                  </a:cubicBezTo>
                  <a:lnTo>
                    <a:pt x="196453" y="160734"/>
                  </a:lnTo>
                  <a:cubicBezTo>
                    <a:pt x="196453" y="140940"/>
                    <a:pt x="189012" y="122858"/>
                    <a:pt x="176771" y="109165"/>
                  </a:cubicBezTo>
                  <a:cubicBezTo>
                    <a:pt x="181124" y="107863"/>
                    <a:pt x="185738" y="107156"/>
                    <a:pt x="190500" y="107156"/>
                  </a:cubicBezTo>
                  <a:cubicBezTo>
                    <a:pt x="216805" y="107156"/>
                    <a:pt x="238125" y="128476"/>
                    <a:pt x="238125" y="154781"/>
                  </a:cubicBezTo>
                  <a:lnTo>
                    <a:pt x="238125" y="166688"/>
                  </a:lnTo>
                  <a:cubicBezTo>
                    <a:pt x="238125" y="173273"/>
                    <a:pt x="232804" y="178594"/>
                    <a:pt x="226219" y="178594"/>
                  </a:cubicBezTo>
                  <a:lnTo>
                    <a:pt x="193960" y="178594"/>
                  </a:lnTo>
                  <a:close/>
                  <a:moveTo>
                    <a:pt x="175617" y="59531"/>
                  </a:moveTo>
                  <a:cubicBezTo>
                    <a:pt x="175617" y="44746"/>
                    <a:pt x="187621" y="32742"/>
                    <a:pt x="202406" y="32742"/>
                  </a:cubicBezTo>
                  <a:cubicBezTo>
                    <a:pt x="217192" y="32742"/>
                    <a:pt x="229195" y="44746"/>
                    <a:pt x="229195" y="59531"/>
                  </a:cubicBezTo>
                  <a:cubicBezTo>
                    <a:pt x="229195" y="74317"/>
                    <a:pt x="217192" y="86320"/>
                    <a:pt x="202406" y="86320"/>
                  </a:cubicBezTo>
                  <a:cubicBezTo>
                    <a:pt x="187621" y="86320"/>
                    <a:pt x="175617" y="74317"/>
                    <a:pt x="175617" y="59531"/>
                  </a:cubicBezTo>
                  <a:close/>
                  <a:moveTo>
                    <a:pt x="59531" y="160734"/>
                  </a:moveTo>
                  <a:cubicBezTo>
                    <a:pt x="59531" y="127843"/>
                    <a:pt x="86171" y="101203"/>
                    <a:pt x="119063" y="101203"/>
                  </a:cubicBezTo>
                  <a:cubicBezTo>
                    <a:pt x="151954" y="101203"/>
                    <a:pt x="178594" y="127843"/>
                    <a:pt x="178594" y="160734"/>
                  </a:cubicBezTo>
                  <a:lnTo>
                    <a:pt x="178594" y="166688"/>
                  </a:lnTo>
                  <a:cubicBezTo>
                    <a:pt x="178594" y="173273"/>
                    <a:pt x="173273" y="178594"/>
                    <a:pt x="166688" y="178594"/>
                  </a:cubicBezTo>
                  <a:lnTo>
                    <a:pt x="71438" y="178594"/>
                  </a:lnTo>
                  <a:cubicBezTo>
                    <a:pt x="64852" y="178594"/>
                    <a:pt x="59531" y="173273"/>
                    <a:pt x="59531" y="166688"/>
                  </a:cubicBezTo>
                  <a:lnTo>
                    <a:pt x="59531" y="160734"/>
                  </a:lnTo>
                  <a:close/>
                </a:path>
              </a:pathLst>
            </a:custGeom>
            <a:solidFill>
              <a:srgbClr val="FDFDFD"/>
            </a:solidFill>
            <a:ln/>
          </p:spPr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1048</Words>
  <Application>Microsoft Office PowerPoint</Application>
  <PresentationFormat>Широкоэкранный</PresentationFormat>
  <Paragraphs>143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Уполномоченный по защите прав предпринимателей в Пензенской области</dc:title>
  <dc:subject>Уполномоченный по защите прав предпринимателей в Пензенской области</dc:subject>
  <dc:creator>Kimi</dc:creator>
  <cp:lastModifiedBy>_ld@mail.ru</cp:lastModifiedBy>
  <cp:revision>127</cp:revision>
  <cp:lastPrinted>2026-04-29T14:30:38Z</cp:lastPrinted>
  <dcterms:created xsi:type="dcterms:W3CDTF">2026-01-20T06:24:04Z</dcterms:created>
  <dcterms:modified xsi:type="dcterms:W3CDTF">2026-05-18T06:17:15Z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{"Label":"Уполномоченный по защите прав предпринимателей в Пензенской области","ContentProducer":"001191110108MACG2KBH8F10000","ProduceID":"19bd7c40-bb82-8331-8000-0000a6c8e3ee","ReservedCode1":"","ContentPropagator":"001191110108MACG2KBH8F20000","Propaga</vt:lpwstr>
  </property>
</Properties>
</file>